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  <p:sldMasterId id="2147483680" r:id="rId3"/>
  </p:sldMasterIdLst>
  <p:notesMasterIdLst>
    <p:notesMasterId r:id="rId12"/>
  </p:notesMasterIdLst>
  <p:sldIdLst>
    <p:sldId id="256" r:id="rId4"/>
    <p:sldId id="257" r:id="rId5"/>
    <p:sldId id="258" r:id="rId6"/>
    <p:sldId id="263" r:id="rId7"/>
    <p:sldId id="261" r:id="rId8"/>
    <p:sldId id="266" r:id="rId9"/>
    <p:sldId id="262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ira Sans" panose="020B0503050000020004" pitchFamily="34" charset="0"/>
      <p:regular r:id="rId17"/>
      <p:bold r:id="rId18"/>
      <p:italic r:id="rId19"/>
      <p:boldItalic r:id="rId20"/>
    </p:embeddedFont>
    <p:embeddedFont>
      <p:font typeface="Poppins" pitchFamily="2" charset="77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Condensed" panose="02000000000000000000" pitchFamily="2" charset="0"/>
      <p:regular r:id="rId29"/>
      <p:bold r:id="rId30"/>
      <p:italic r:id="rId31"/>
      <p:boldItalic r:id="rId32"/>
    </p:embeddedFont>
    <p:embeddedFont>
      <p:font typeface="Roboto Medium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xXmuyD4kaz6OLdmWF8Rokvnvw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727"/>
  </p:normalViewPr>
  <p:slideViewPr>
    <p:cSldViewPr snapToGrid="0">
      <p:cViewPr varScale="1">
        <p:scale>
          <a:sx n="118" d="100"/>
          <a:sy n="118" d="100"/>
        </p:scale>
        <p:origin x="123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viewProps" Target="viewProp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3337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fc26f5d98e_0_0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2fc26f5d9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589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fc26f5d98e_0_339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2fc26f5d98e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3223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c26f5d98e_0_551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2fc26f5d98e_0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1970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d0341f022e7ef8f_483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100" cy="391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2d0341f022e7ef8f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6266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fc26f5d98e_0_668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2fc26f5d98e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467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fc26f5d98e_0_668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2fc26f5d98e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4361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fc26f5d98e_0_853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2fc26f5d98e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242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2f1c646a89f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6" name="Google Shape;2246;g2f1c646a89f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728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6"/>
          <p:cNvSpPr txBox="1">
            <a:spLocks noGrp="1"/>
          </p:cNvSpPr>
          <p:nvPr>
            <p:ph type="ctrTitle"/>
          </p:nvPr>
        </p:nvSpPr>
        <p:spPr>
          <a:xfrm>
            <a:off x="2539072" y="2826584"/>
            <a:ext cx="6429375" cy="175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083C9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2" name="Google Shape;12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858" y="0"/>
            <a:ext cx="9161858" cy="2788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OBJECT 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c26f5d98e_0_109"/>
          <p:cNvSpPr/>
          <p:nvPr/>
        </p:nvSpPr>
        <p:spPr>
          <a:xfrm>
            <a:off x="-37550" y="-14804"/>
            <a:ext cx="1896600" cy="5173200"/>
          </a:xfrm>
          <a:prstGeom prst="rect">
            <a:avLst/>
          </a:prstGeom>
          <a:gradFill>
            <a:gsLst>
              <a:gs pos="0">
                <a:srgbClr val="3A85B9"/>
              </a:gs>
              <a:gs pos="61000">
                <a:srgbClr val="2B527F"/>
              </a:gs>
              <a:gs pos="87000">
                <a:srgbClr val="FEFEFE"/>
              </a:gs>
              <a:gs pos="99000">
                <a:srgbClr val="2B527F"/>
              </a:gs>
              <a:gs pos="100000">
                <a:srgbClr val="336C9C"/>
              </a:gs>
            </a:gsLst>
            <a:lin ang="18900044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6" name="Google Shape;56;g2fc26f5d98e_0_10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fc26f5d98e_0_10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58" name="Google Shape;58;g2fc26f5d98e_0_109"/>
          <p:cNvSpPr txBox="1">
            <a:spLocks noGrp="1"/>
          </p:cNvSpPr>
          <p:nvPr>
            <p:ph type="ctrTitle"/>
          </p:nvPr>
        </p:nvSpPr>
        <p:spPr>
          <a:xfrm>
            <a:off x="1859048" y="603995"/>
            <a:ext cx="65703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600"/>
              <a:buFont typeface="Roboto Condensed"/>
              <a:buNone/>
              <a:defRPr sz="2600" b="1" i="0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2fc26f5d98e_0_109"/>
          <p:cNvSpPr txBox="1">
            <a:spLocks noGrp="1"/>
          </p:cNvSpPr>
          <p:nvPr>
            <p:ph type="subTitle" idx="1"/>
          </p:nvPr>
        </p:nvSpPr>
        <p:spPr>
          <a:xfrm>
            <a:off x="1859048" y="2469630"/>
            <a:ext cx="6858000" cy="19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2D5497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0" name="Google Shape;60;g2fc26f5d98e_0_109" descr="A logo with text on i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38372" y="4042256"/>
            <a:ext cx="1746648" cy="72268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2fc26f5d98e_0_109"/>
          <p:cNvSpPr txBox="1">
            <a:spLocks noGrp="1"/>
          </p:cNvSpPr>
          <p:nvPr>
            <p:ph type="body" idx="2"/>
          </p:nvPr>
        </p:nvSpPr>
        <p:spPr>
          <a:xfrm>
            <a:off x="1859048" y="4539506"/>
            <a:ext cx="6858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2" name="Google Shape;62;g2fc26f5d98e_0_109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1859048" y="0"/>
            <a:ext cx="9431805" cy="5158304"/>
          </a:xfrm>
          <a:prstGeom prst="rect">
            <a:avLst/>
          </a:prstGeom>
          <a:noFill/>
          <a:ln>
            <a:noFill/>
          </a:ln>
          <a:effectLst>
            <a:outerShdw dist="50800" dir="300000" sx="1000" sy="1000" algn="ctr" rotWithShape="0">
              <a:schemeClr val="dk1"/>
            </a:outerShdw>
            <a:reflection endPos="0" dist="50800" dir="5400000" fadeDir="5400012" sy="-100000" algn="bl" rotWithShape="0"/>
          </a:effectLst>
        </p:spPr>
      </p:pic>
      <p:pic>
        <p:nvPicPr>
          <p:cNvPr id="63" name="Google Shape;63;g2fc26f5d98e_0_109" descr="A black and white 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9035" r="13437"/>
          <a:stretch/>
        </p:blipFill>
        <p:spPr>
          <a:xfrm>
            <a:off x="30827" y="93680"/>
            <a:ext cx="1367591" cy="221276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1: Titre et contenu">
  <p:cSld name="OBJECT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c26f5d98e_0_226"/>
          <p:cNvSpPr txBox="1">
            <a:spLocks noGrp="1"/>
          </p:cNvSpPr>
          <p:nvPr>
            <p:ph type="title"/>
          </p:nvPr>
        </p:nvSpPr>
        <p:spPr>
          <a:xfrm>
            <a:off x="628650" y="-9939"/>
            <a:ext cx="78867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Roboto Condensed"/>
              <a:buNone/>
              <a:defRPr sz="2700" b="1" i="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2fc26f5d98e_0_226"/>
          <p:cNvSpPr txBox="1">
            <a:spLocks noGrp="1"/>
          </p:cNvSpPr>
          <p:nvPr>
            <p:ph type="body" idx="1"/>
          </p:nvPr>
        </p:nvSpPr>
        <p:spPr>
          <a:xfrm>
            <a:off x="628650" y="1113182"/>
            <a:ext cx="7886700" cy="3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●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■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●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g2fc26f5d98e_0_2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c26f5d98e_0_565"/>
          <p:cNvSpPr/>
          <p:nvPr/>
        </p:nvSpPr>
        <p:spPr>
          <a:xfrm>
            <a:off x="-37550" y="-14804"/>
            <a:ext cx="1896600" cy="5173200"/>
          </a:xfrm>
          <a:prstGeom prst="rect">
            <a:avLst/>
          </a:prstGeom>
          <a:gradFill>
            <a:gsLst>
              <a:gs pos="0">
                <a:srgbClr val="3A85B9"/>
              </a:gs>
              <a:gs pos="61000">
                <a:srgbClr val="2B527F"/>
              </a:gs>
              <a:gs pos="87000">
                <a:srgbClr val="FEFEFE"/>
              </a:gs>
              <a:gs pos="99000">
                <a:srgbClr val="2B527F"/>
              </a:gs>
              <a:gs pos="100000">
                <a:srgbClr val="336C9C"/>
              </a:gs>
            </a:gsLst>
            <a:lin ang="18900044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8" name="Google Shape;78;g2fc26f5d98e_0_56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g2fc26f5d98e_0_56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80" name="Google Shape;80;g2fc26f5d98e_0_565"/>
          <p:cNvSpPr txBox="1">
            <a:spLocks noGrp="1"/>
          </p:cNvSpPr>
          <p:nvPr>
            <p:ph type="ctrTitle"/>
          </p:nvPr>
        </p:nvSpPr>
        <p:spPr>
          <a:xfrm>
            <a:off x="1859048" y="603995"/>
            <a:ext cx="65703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600"/>
              <a:buFont typeface="Roboto Condensed"/>
              <a:buNone/>
              <a:defRPr sz="2600" b="1" i="0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fc26f5d98e_0_565"/>
          <p:cNvSpPr txBox="1">
            <a:spLocks noGrp="1"/>
          </p:cNvSpPr>
          <p:nvPr>
            <p:ph type="subTitle" idx="1"/>
          </p:nvPr>
        </p:nvSpPr>
        <p:spPr>
          <a:xfrm>
            <a:off x="1859048" y="2469630"/>
            <a:ext cx="6858000" cy="19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2D5497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82" name="Google Shape;82;g2fc26f5d98e_0_565" descr="A logo with text on i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38372" y="4042256"/>
            <a:ext cx="1746648" cy="72268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2fc26f5d98e_0_565"/>
          <p:cNvSpPr txBox="1">
            <a:spLocks noGrp="1"/>
          </p:cNvSpPr>
          <p:nvPr>
            <p:ph type="body" idx="2"/>
          </p:nvPr>
        </p:nvSpPr>
        <p:spPr>
          <a:xfrm>
            <a:off x="1859048" y="4539506"/>
            <a:ext cx="6858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84" name="Google Shape;84;g2fc26f5d98e_0_565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1859048" y="0"/>
            <a:ext cx="9431805" cy="5158304"/>
          </a:xfrm>
          <a:prstGeom prst="rect">
            <a:avLst/>
          </a:prstGeom>
          <a:noFill/>
          <a:ln>
            <a:noFill/>
          </a:ln>
          <a:effectLst>
            <a:outerShdw dist="50800" dir="300000" sx="1000" sy="1000" algn="ctr" rotWithShape="0">
              <a:schemeClr val="dk1"/>
            </a:outerShdw>
            <a:reflection endPos="0" dist="50800" dir="5400000" fadeDir="5400012" sy="-100000" algn="bl" rotWithShape="0"/>
          </a:effectLst>
        </p:spPr>
      </p:pic>
      <p:pic>
        <p:nvPicPr>
          <p:cNvPr id="85" name="Google Shape;85;g2fc26f5d98e_0_565" descr="A black and white 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9035" r="13437"/>
          <a:stretch/>
        </p:blipFill>
        <p:spPr>
          <a:xfrm>
            <a:off x="30827" y="93680"/>
            <a:ext cx="1367591" cy="221276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1: Titre et contenu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fc26f5d98e_0_575"/>
          <p:cNvSpPr txBox="1">
            <a:spLocks noGrp="1"/>
          </p:cNvSpPr>
          <p:nvPr>
            <p:ph type="title"/>
          </p:nvPr>
        </p:nvSpPr>
        <p:spPr>
          <a:xfrm>
            <a:off x="628650" y="-9939"/>
            <a:ext cx="78867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Roboto Condensed"/>
              <a:buNone/>
              <a:defRPr sz="2700" b="1" i="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fc26f5d98e_0_575"/>
          <p:cNvSpPr txBox="1">
            <a:spLocks noGrp="1"/>
          </p:cNvSpPr>
          <p:nvPr>
            <p:ph type="body" idx="1"/>
          </p:nvPr>
        </p:nvSpPr>
        <p:spPr>
          <a:xfrm>
            <a:off x="628650" y="1113182"/>
            <a:ext cx="7886700" cy="3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g2fc26f5d98e_0_57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2: Titre et contenu">
  <p:cSld name="Diapo 2: Titre et contenu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c26f5d98e_0_579"/>
          <p:cNvSpPr txBox="1">
            <a:spLocks noGrp="1"/>
          </p:cNvSpPr>
          <p:nvPr>
            <p:ph type="title"/>
          </p:nvPr>
        </p:nvSpPr>
        <p:spPr>
          <a:xfrm>
            <a:off x="628650" y="2676"/>
            <a:ext cx="78867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Roboto Condensed"/>
              <a:buNone/>
              <a:defRPr sz="2700" b="1" i="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fc26f5d98e_0_579"/>
          <p:cNvSpPr txBox="1">
            <a:spLocks noGrp="1"/>
          </p:cNvSpPr>
          <p:nvPr>
            <p:ph type="body" idx="1"/>
          </p:nvPr>
        </p:nvSpPr>
        <p:spPr>
          <a:xfrm>
            <a:off x="628650" y="1093304"/>
            <a:ext cx="7886700" cy="3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g2fc26f5d98e_0_57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3: Titre et contenu">
  <p:cSld name="Diapo 3: Titre et contenu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c26f5d98e_0_583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Roboto Condensed"/>
              <a:buNone/>
              <a:defRPr sz="2700" b="1" i="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fc26f5d98e_0_583"/>
          <p:cNvSpPr txBox="1">
            <a:spLocks noGrp="1"/>
          </p:cNvSpPr>
          <p:nvPr>
            <p:ph type="body" idx="1"/>
          </p:nvPr>
        </p:nvSpPr>
        <p:spPr>
          <a:xfrm>
            <a:off x="628650" y="1083365"/>
            <a:ext cx="7886700" cy="3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g2fc26f5d98e_0_58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4: Titre et contenu">
  <p:cSld name="Diapo 4: Titre et contenu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c26f5d98e_0_587"/>
          <p:cNvSpPr txBox="1">
            <a:spLocks noGrp="1"/>
          </p:cNvSpPr>
          <p:nvPr>
            <p:ph type="title"/>
          </p:nvPr>
        </p:nvSpPr>
        <p:spPr>
          <a:xfrm>
            <a:off x="628650" y="-8210"/>
            <a:ext cx="78867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Roboto Condensed"/>
              <a:buNone/>
              <a:defRPr sz="2700" b="1" i="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fc26f5d98e_0_587"/>
          <p:cNvSpPr txBox="1">
            <a:spLocks noGrp="1"/>
          </p:cNvSpPr>
          <p:nvPr>
            <p:ph type="body" idx="1"/>
          </p:nvPr>
        </p:nvSpPr>
        <p:spPr>
          <a:xfrm>
            <a:off x="628650" y="1003853"/>
            <a:ext cx="7886700" cy="3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g2fc26f5d98e_0_58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merciements_1">
  <p:cSld name="remerciements_1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c26f5d98e_0_59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g2fc26f5d98e_0_59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05" name="Google Shape;105;g2fc26f5d98e_0_591" descr="A logo with text on i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38372" y="4042256"/>
            <a:ext cx="1746648" cy="722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fc26f5d98e_0_591"/>
          <p:cNvSpPr/>
          <p:nvPr/>
        </p:nvSpPr>
        <p:spPr>
          <a:xfrm>
            <a:off x="-48044" y="-12581"/>
            <a:ext cx="2110800" cy="5156100"/>
          </a:xfrm>
          <a:prstGeom prst="rect">
            <a:avLst/>
          </a:prstGeom>
          <a:solidFill>
            <a:srgbClr val="86B0D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g2fc26f5d98e_0_591" descr="Internet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6705" y="4042256"/>
            <a:ext cx="209200" cy="2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fc26f5d98e_0_591"/>
          <p:cNvSpPr txBox="1"/>
          <p:nvPr/>
        </p:nvSpPr>
        <p:spPr>
          <a:xfrm>
            <a:off x="6842772" y="4042256"/>
            <a:ext cx="23013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700"/>
              <a:buFont typeface="Roboto Condensed"/>
              <a:buNone/>
            </a:pPr>
            <a:r>
              <a:rPr lang="en-GB" sz="700" b="1" i="0" u="none" strike="noStrike" cap="none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https://who-ist-ca.github.io/Reunion-Annuelle-PEV/</a:t>
            </a:r>
            <a:endParaRPr sz="1100"/>
          </a:p>
        </p:txBody>
      </p:sp>
      <p:sp>
        <p:nvSpPr>
          <p:cNvPr id="109" name="Google Shape;109;g2fc26f5d98e_0_591"/>
          <p:cNvSpPr>
            <a:spLocks noGrp="1"/>
          </p:cNvSpPr>
          <p:nvPr>
            <p:ph type="pic" idx="2"/>
          </p:nvPr>
        </p:nvSpPr>
        <p:spPr>
          <a:xfrm>
            <a:off x="6783790" y="0"/>
            <a:ext cx="2301300" cy="18171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g2fc26f5d98e_0_591"/>
          <p:cNvSpPr/>
          <p:nvPr/>
        </p:nvSpPr>
        <p:spPr>
          <a:xfrm>
            <a:off x="960843" y="4072437"/>
            <a:ext cx="1046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GB" sz="41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endParaRPr sz="1100"/>
          </a:p>
        </p:txBody>
      </p:sp>
      <p:sp>
        <p:nvSpPr>
          <p:cNvPr id="111" name="Google Shape;111;g2fc26f5d98e_0_591"/>
          <p:cNvSpPr txBox="1"/>
          <p:nvPr/>
        </p:nvSpPr>
        <p:spPr>
          <a:xfrm>
            <a:off x="4419945" y="2219210"/>
            <a:ext cx="1589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Roboto Condensed"/>
              <a:buNone/>
            </a:pPr>
            <a:r>
              <a:rPr lang="en-GB" sz="3600" b="1" i="0" u="none" strike="noStrike" cap="none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MERCI !</a:t>
            </a:r>
            <a:endParaRPr sz="1100"/>
          </a:p>
        </p:txBody>
      </p:sp>
      <p:sp>
        <p:nvSpPr>
          <p:cNvPr id="112" name="Google Shape;112;g2fc26f5d98e_0_591"/>
          <p:cNvSpPr txBox="1"/>
          <p:nvPr/>
        </p:nvSpPr>
        <p:spPr>
          <a:xfrm>
            <a:off x="2062657" y="4146857"/>
            <a:ext cx="3151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Roboto Condensed"/>
              <a:buNone/>
            </a:pPr>
            <a:r>
              <a:rPr lang="en-GB" sz="1400" b="1" i="0" u="none" strike="noStrike" cap="none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REUNION DES DIRECTEURS DU PROGRAMME ELARGI DE VACCINATION DE L’AFRIQUE CENTRALE, KINSHASA, 2024</a:t>
            </a:r>
            <a:endParaRPr sz="1100"/>
          </a:p>
        </p:txBody>
      </p:sp>
      <p:pic>
        <p:nvPicPr>
          <p:cNvPr id="113" name="Google Shape;113;g2fc26f5d98e_0_591" descr="A black and white 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9035" r="13437"/>
          <a:stretch/>
        </p:blipFill>
        <p:spPr>
          <a:xfrm>
            <a:off x="-48044" y="179002"/>
            <a:ext cx="2110701" cy="341512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5: Titre et contenu">
  <p:cSld name="Diapo 5: Titre et contenu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c26f5d98e_0_603"/>
          <p:cNvSpPr txBox="1">
            <a:spLocks noGrp="1"/>
          </p:cNvSpPr>
          <p:nvPr>
            <p:ph type="title"/>
          </p:nvPr>
        </p:nvSpPr>
        <p:spPr>
          <a:xfrm>
            <a:off x="628650" y="510777"/>
            <a:ext cx="78867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Roboto Condensed"/>
              <a:buNone/>
              <a:defRPr sz="2700" b="1" i="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2fc26f5d98e_0_60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17" name="Google Shape;117;g2fc26f5d98e_0_60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c26f5d98e_0_607"/>
          <p:cNvSpPr/>
          <p:nvPr/>
        </p:nvSpPr>
        <p:spPr>
          <a:xfrm>
            <a:off x="-6643" y="-25285"/>
            <a:ext cx="9141300" cy="5154300"/>
          </a:xfrm>
          <a:prstGeom prst="rect">
            <a:avLst/>
          </a:prstGeom>
          <a:gradFill>
            <a:gsLst>
              <a:gs pos="0">
                <a:srgbClr val="2B527F"/>
              </a:gs>
              <a:gs pos="22000">
                <a:srgbClr val="2B527F"/>
              </a:gs>
              <a:gs pos="37000">
                <a:srgbClr val="336C9C"/>
              </a:gs>
              <a:gs pos="51000">
                <a:srgbClr val="3A85B9"/>
              </a:gs>
              <a:gs pos="70000">
                <a:srgbClr val="2395CE"/>
              </a:gs>
              <a:gs pos="100000">
                <a:srgbClr val="2395CE"/>
              </a:gs>
            </a:gsLst>
            <a:lin ang="18900044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0" name="Google Shape;120;g2fc26f5d98e_0_607"/>
          <p:cNvSpPr txBox="1">
            <a:spLocks noGrp="1"/>
          </p:cNvSpPr>
          <p:nvPr>
            <p:ph type="title"/>
          </p:nvPr>
        </p:nvSpPr>
        <p:spPr>
          <a:xfrm>
            <a:off x="628650" y="41999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Roboto Condensed"/>
              <a:buNone/>
              <a:defRPr sz="2700"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fc26f5d98e_0_60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c26f5d98e_0_61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Roboto Condensed"/>
              <a:buNone/>
              <a:defRPr sz="3800"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fc26f5d98e_0_611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0" i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5" name="Google Shape;125;g2fc26f5d98e_0_611"/>
          <p:cNvSpPr txBox="1">
            <a:spLocks noGrp="1"/>
          </p:cNvSpPr>
          <p:nvPr>
            <p:ph type="sldNum" idx="12"/>
          </p:nvPr>
        </p:nvSpPr>
        <p:spPr>
          <a:xfrm>
            <a:off x="6631570" y="4775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fc26f5d98e_0_615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Roboto Condensed"/>
              <a:buNone/>
              <a:defRPr sz="4500"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fc26f5d98e_0_61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0" i="1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g2fc26f5d98e_0_6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g2fc26f5d98e_0_6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g2fc26f5d98e_0_6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c26f5d98e_0_621"/>
          <p:cNvSpPr txBox="1">
            <a:spLocks noGrp="1"/>
          </p:cNvSpPr>
          <p:nvPr>
            <p:ph type="title"/>
          </p:nvPr>
        </p:nvSpPr>
        <p:spPr>
          <a:xfrm>
            <a:off x="628650" y="-14495"/>
            <a:ext cx="78867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Roboto Condensed"/>
              <a:buNone/>
              <a:defRPr sz="2700"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fc26f5d98e_0_6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g2fc26f5d98e_0_6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g2fc26f5d98e_0_6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c26f5d98e_0_626"/>
          <p:cNvSpPr txBox="1">
            <a:spLocks noGrp="1"/>
          </p:cNvSpPr>
          <p:nvPr>
            <p:ph type="title"/>
          </p:nvPr>
        </p:nvSpPr>
        <p:spPr>
          <a:xfrm>
            <a:off x="629841" y="501253"/>
            <a:ext cx="78867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sz="2700" b="1" i="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fc26f5d98e_0_62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0" name="Google Shape;140;g2fc26f5d98e_0_62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g2fc26f5d98e_0_62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2" name="Google Shape;142;g2fc26f5d98e_0_62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g2fc26f5d98e_0_6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c26f5d98e_0_633"/>
          <p:cNvSpPr txBox="1">
            <a:spLocks noGrp="1"/>
          </p:cNvSpPr>
          <p:nvPr>
            <p:ph type="title"/>
          </p:nvPr>
        </p:nvSpPr>
        <p:spPr>
          <a:xfrm>
            <a:off x="628650" y="39751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Roboto Condensed"/>
              <a:buNone/>
              <a:defRPr sz="2700"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fc26f5d98e_0_6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c26f5d98e_0_636"/>
          <p:cNvSpPr txBox="1">
            <a:spLocks noGrp="1"/>
          </p:cNvSpPr>
          <p:nvPr>
            <p:ph type="title"/>
          </p:nvPr>
        </p:nvSpPr>
        <p:spPr>
          <a:xfrm>
            <a:off x="627458" y="545267"/>
            <a:ext cx="2949000" cy="12003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Condensed"/>
              <a:buNone/>
              <a:defRPr sz="2400"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fc26f5d98e_0_636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 sz="2000"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50" name="Google Shape;150;g2fc26f5d98e_0_636"/>
          <p:cNvSpPr txBox="1">
            <a:spLocks noGrp="1"/>
          </p:cNvSpPr>
          <p:nvPr>
            <p:ph type="body" idx="2"/>
          </p:nvPr>
        </p:nvSpPr>
        <p:spPr>
          <a:xfrm>
            <a:off x="627459" y="1745417"/>
            <a:ext cx="2949000" cy="28587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1" name="Google Shape;151;g2fc26f5d98e_0_6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c26f5d98e_0_641"/>
          <p:cNvSpPr txBox="1">
            <a:spLocks noGrp="1"/>
          </p:cNvSpPr>
          <p:nvPr>
            <p:ph type="title"/>
          </p:nvPr>
        </p:nvSpPr>
        <p:spPr>
          <a:xfrm>
            <a:off x="627458" y="521360"/>
            <a:ext cx="2949000" cy="12003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Condensed"/>
              <a:buNone/>
              <a:defRPr sz="2400" b="1" i="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fc26f5d98e_0_64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g2fc26f5d98e_0_641"/>
          <p:cNvSpPr txBox="1">
            <a:spLocks noGrp="1"/>
          </p:cNvSpPr>
          <p:nvPr>
            <p:ph type="body" idx="1"/>
          </p:nvPr>
        </p:nvSpPr>
        <p:spPr>
          <a:xfrm>
            <a:off x="627459" y="1763450"/>
            <a:ext cx="2949000" cy="28587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6" name="Google Shape;156;g2fc26f5d98e_0_6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g2fc26f5d98e_0_6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g2fc26f5d98e_0_6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fc26f5d98e_0_648"/>
          <p:cNvSpPr txBox="1">
            <a:spLocks noGrp="1"/>
          </p:cNvSpPr>
          <p:nvPr>
            <p:ph type="title"/>
          </p:nvPr>
        </p:nvSpPr>
        <p:spPr>
          <a:xfrm>
            <a:off x="628650" y="-14495"/>
            <a:ext cx="78867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Condensed"/>
              <a:buNone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2fc26f5d98e_0_648"/>
          <p:cNvSpPr txBox="1">
            <a:spLocks noGrp="1"/>
          </p:cNvSpPr>
          <p:nvPr>
            <p:ph type="body" idx="1"/>
          </p:nvPr>
        </p:nvSpPr>
        <p:spPr>
          <a:xfrm rot="5400000">
            <a:off x="2782950" y="-1110691"/>
            <a:ext cx="3578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g2fc26f5d98e_0_6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1"/>
          <p:cNvSpPr txBox="1">
            <a:spLocks noGrp="1"/>
          </p:cNvSpPr>
          <p:nvPr>
            <p:ph type="ftr" idx="11"/>
          </p:nvPr>
        </p:nvSpPr>
        <p:spPr>
          <a:xfrm>
            <a:off x="3028952" y="4767264"/>
            <a:ext cx="3086100" cy="27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51"/>
          <p:cNvSpPr txBox="1">
            <a:spLocks noGrp="1"/>
          </p:cNvSpPr>
          <p:nvPr>
            <p:ph type="dt" idx="10"/>
          </p:nvPr>
        </p:nvSpPr>
        <p:spPr>
          <a:xfrm>
            <a:off x="628652" y="4767264"/>
            <a:ext cx="2057400" cy="27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fc26f5d98e_0_652"/>
          <p:cNvSpPr txBox="1">
            <a:spLocks noGrp="1"/>
          </p:cNvSpPr>
          <p:nvPr>
            <p:ph type="title"/>
          </p:nvPr>
        </p:nvSpPr>
        <p:spPr>
          <a:xfrm rot="5400000">
            <a:off x="5350050" y="1586011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Condensed"/>
              <a:buNone/>
              <a:defRPr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2fc26f5d98e_0_652"/>
          <p:cNvSpPr txBox="1">
            <a:spLocks noGrp="1"/>
          </p:cNvSpPr>
          <p:nvPr>
            <p:ph type="body" idx="1"/>
          </p:nvPr>
        </p:nvSpPr>
        <p:spPr>
          <a:xfrm rot="5400000">
            <a:off x="1408725" y="-387839"/>
            <a:ext cx="42405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g2fc26f5d98e_0_6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c26f5d98e_0_866"/>
          <p:cNvSpPr/>
          <p:nvPr/>
        </p:nvSpPr>
        <p:spPr>
          <a:xfrm>
            <a:off x="-37550" y="-14804"/>
            <a:ext cx="1896600" cy="5173200"/>
          </a:xfrm>
          <a:prstGeom prst="rect">
            <a:avLst/>
          </a:prstGeom>
          <a:gradFill>
            <a:gsLst>
              <a:gs pos="0">
                <a:srgbClr val="3A85B9"/>
              </a:gs>
              <a:gs pos="61000">
                <a:srgbClr val="2B527F"/>
              </a:gs>
              <a:gs pos="87000">
                <a:srgbClr val="FEFEFE"/>
              </a:gs>
              <a:gs pos="99000">
                <a:srgbClr val="2B527F"/>
              </a:gs>
              <a:gs pos="100000">
                <a:srgbClr val="336C9C"/>
              </a:gs>
            </a:gsLst>
            <a:lin ang="18900044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7" name="Google Shape;177;g2fc26f5d98e_0_86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g2fc26f5d98e_0_86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79" name="Google Shape;179;g2fc26f5d98e_0_866"/>
          <p:cNvSpPr txBox="1">
            <a:spLocks noGrp="1"/>
          </p:cNvSpPr>
          <p:nvPr>
            <p:ph type="ctrTitle"/>
          </p:nvPr>
        </p:nvSpPr>
        <p:spPr>
          <a:xfrm>
            <a:off x="1859048" y="603995"/>
            <a:ext cx="65703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600"/>
              <a:buFont typeface="Roboto Condensed"/>
              <a:buNone/>
              <a:defRPr sz="2600" b="1" i="0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2fc26f5d98e_0_866"/>
          <p:cNvSpPr txBox="1">
            <a:spLocks noGrp="1"/>
          </p:cNvSpPr>
          <p:nvPr>
            <p:ph type="subTitle" idx="1"/>
          </p:nvPr>
        </p:nvSpPr>
        <p:spPr>
          <a:xfrm>
            <a:off x="1859048" y="2469630"/>
            <a:ext cx="6858000" cy="19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2D5497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81" name="Google Shape;181;g2fc26f5d98e_0_866" descr="A logo with text on i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38372" y="4042256"/>
            <a:ext cx="1746648" cy="72268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fc26f5d98e_0_866"/>
          <p:cNvSpPr txBox="1">
            <a:spLocks noGrp="1"/>
          </p:cNvSpPr>
          <p:nvPr>
            <p:ph type="body" idx="2"/>
          </p:nvPr>
        </p:nvSpPr>
        <p:spPr>
          <a:xfrm>
            <a:off x="1859048" y="4539506"/>
            <a:ext cx="6858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83" name="Google Shape;183;g2fc26f5d98e_0_866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1859048" y="0"/>
            <a:ext cx="9431805" cy="5158304"/>
          </a:xfrm>
          <a:prstGeom prst="rect">
            <a:avLst/>
          </a:prstGeom>
          <a:noFill/>
          <a:ln>
            <a:noFill/>
          </a:ln>
          <a:effectLst>
            <a:outerShdw dist="50800" dir="300000" sx="1000" sy="1000" algn="ctr" rotWithShape="0">
              <a:schemeClr val="dk1"/>
            </a:outerShdw>
            <a:reflection endPos="0" dist="50800" dir="5400000" fadeDir="5400012" sy="-100000" algn="bl" rotWithShape="0"/>
          </a:effectLst>
        </p:spPr>
      </p:pic>
      <p:pic>
        <p:nvPicPr>
          <p:cNvPr id="184" name="Google Shape;184;g2fc26f5d98e_0_866" descr="A black and white 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9035" r="13437"/>
          <a:stretch/>
        </p:blipFill>
        <p:spPr>
          <a:xfrm>
            <a:off x="30827" y="93680"/>
            <a:ext cx="1367591" cy="221276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1: Titre et contenu" type="obj">
  <p:cSld name="OBJEC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c26f5d98e_0_876"/>
          <p:cNvSpPr txBox="1">
            <a:spLocks noGrp="1"/>
          </p:cNvSpPr>
          <p:nvPr>
            <p:ph type="title"/>
          </p:nvPr>
        </p:nvSpPr>
        <p:spPr>
          <a:xfrm>
            <a:off x="628650" y="-9939"/>
            <a:ext cx="78867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Roboto Condensed"/>
              <a:buNone/>
              <a:defRPr sz="2700" b="1" i="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2fc26f5d98e_0_876"/>
          <p:cNvSpPr txBox="1">
            <a:spLocks noGrp="1"/>
          </p:cNvSpPr>
          <p:nvPr>
            <p:ph type="body" idx="1"/>
          </p:nvPr>
        </p:nvSpPr>
        <p:spPr>
          <a:xfrm>
            <a:off x="628650" y="1113182"/>
            <a:ext cx="7886700" cy="3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g2fc26f5d98e_0_87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2: Titre et contenu">
  <p:cSld name="Diapo 2: Titre et contenu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c26f5d98e_0_880"/>
          <p:cNvSpPr txBox="1">
            <a:spLocks noGrp="1"/>
          </p:cNvSpPr>
          <p:nvPr>
            <p:ph type="title"/>
          </p:nvPr>
        </p:nvSpPr>
        <p:spPr>
          <a:xfrm>
            <a:off x="628650" y="2676"/>
            <a:ext cx="78867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Roboto Condensed"/>
              <a:buNone/>
              <a:defRPr sz="2700" b="1" i="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g2fc26f5d98e_0_880"/>
          <p:cNvSpPr txBox="1">
            <a:spLocks noGrp="1"/>
          </p:cNvSpPr>
          <p:nvPr>
            <p:ph type="body" idx="1"/>
          </p:nvPr>
        </p:nvSpPr>
        <p:spPr>
          <a:xfrm>
            <a:off x="628650" y="1093304"/>
            <a:ext cx="7886700" cy="3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g2fc26f5d98e_0_88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3: Titre et contenu">
  <p:cSld name="Diapo 3: Titre et contenu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fc26f5d98e_0_88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Roboto Condensed"/>
              <a:buNone/>
              <a:defRPr sz="2700" b="1" i="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g2fc26f5d98e_0_884"/>
          <p:cNvSpPr txBox="1">
            <a:spLocks noGrp="1"/>
          </p:cNvSpPr>
          <p:nvPr>
            <p:ph type="body" idx="1"/>
          </p:nvPr>
        </p:nvSpPr>
        <p:spPr>
          <a:xfrm>
            <a:off x="628650" y="1083365"/>
            <a:ext cx="7886700" cy="3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g2fc26f5d98e_0_88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4: Titre et contenu">
  <p:cSld name="Diapo 4: Titre et contenu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c26f5d98e_0_888"/>
          <p:cNvSpPr txBox="1">
            <a:spLocks noGrp="1"/>
          </p:cNvSpPr>
          <p:nvPr>
            <p:ph type="title"/>
          </p:nvPr>
        </p:nvSpPr>
        <p:spPr>
          <a:xfrm>
            <a:off x="628650" y="-8210"/>
            <a:ext cx="78867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Roboto Condensed"/>
              <a:buNone/>
              <a:defRPr sz="2700" b="1" i="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g2fc26f5d98e_0_888"/>
          <p:cNvSpPr txBox="1">
            <a:spLocks noGrp="1"/>
          </p:cNvSpPr>
          <p:nvPr>
            <p:ph type="body" idx="1"/>
          </p:nvPr>
        </p:nvSpPr>
        <p:spPr>
          <a:xfrm>
            <a:off x="628650" y="1003853"/>
            <a:ext cx="7886700" cy="3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g2fc26f5d98e_0_88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merciements_1">
  <p:cSld name="remerciements_1"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fc26f5d98e_0_89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g2fc26f5d98e_0_89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204" name="Google Shape;204;g2fc26f5d98e_0_892" descr="A logo with text on i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38372" y="4042256"/>
            <a:ext cx="1746648" cy="72268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fc26f5d98e_0_892"/>
          <p:cNvSpPr/>
          <p:nvPr/>
        </p:nvSpPr>
        <p:spPr>
          <a:xfrm>
            <a:off x="-48044" y="-12581"/>
            <a:ext cx="2110800" cy="5156100"/>
          </a:xfrm>
          <a:prstGeom prst="rect">
            <a:avLst/>
          </a:prstGeom>
          <a:solidFill>
            <a:srgbClr val="86B0D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2fc26f5d98e_0_892" descr="Internet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6705" y="4042256"/>
            <a:ext cx="209200" cy="2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fc26f5d98e_0_892"/>
          <p:cNvSpPr txBox="1"/>
          <p:nvPr/>
        </p:nvSpPr>
        <p:spPr>
          <a:xfrm>
            <a:off x="6842772" y="4042256"/>
            <a:ext cx="23013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700"/>
              <a:buFont typeface="Roboto Condensed"/>
              <a:buNone/>
            </a:pPr>
            <a:r>
              <a:rPr lang="en-GB" sz="700" b="1" i="0" u="none" strike="noStrike" cap="none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https://who-ist-ca.github.io/Reunion-Annuelle-PEV/</a:t>
            </a:r>
            <a:endParaRPr sz="1100"/>
          </a:p>
        </p:txBody>
      </p:sp>
      <p:sp>
        <p:nvSpPr>
          <p:cNvPr id="208" name="Google Shape;208;g2fc26f5d98e_0_892"/>
          <p:cNvSpPr>
            <a:spLocks noGrp="1"/>
          </p:cNvSpPr>
          <p:nvPr>
            <p:ph type="pic" idx="2"/>
          </p:nvPr>
        </p:nvSpPr>
        <p:spPr>
          <a:xfrm>
            <a:off x="6783790" y="0"/>
            <a:ext cx="2301300" cy="18171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g2fc26f5d98e_0_892"/>
          <p:cNvSpPr/>
          <p:nvPr/>
        </p:nvSpPr>
        <p:spPr>
          <a:xfrm>
            <a:off x="960843" y="4072437"/>
            <a:ext cx="1046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GB" sz="41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endParaRPr sz="1100"/>
          </a:p>
        </p:txBody>
      </p:sp>
      <p:sp>
        <p:nvSpPr>
          <p:cNvPr id="210" name="Google Shape;210;g2fc26f5d98e_0_892"/>
          <p:cNvSpPr txBox="1"/>
          <p:nvPr/>
        </p:nvSpPr>
        <p:spPr>
          <a:xfrm>
            <a:off x="4419945" y="2219210"/>
            <a:ext cx="1589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Roboto Condensed"/>
              <a:buNone/>
            </a:pPr>
            <a:r>
              <a:rPr lang="en-GB" sz="3600" b="1" i="0" u="none" strike="noStrike" cap="none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MERCI !</a:t>
            </a:r>
            <a:endParaRPr sz="1100"/>
          </a:p>
        </p:txBody>
      </p:sp>
      <p:sp>
        <p:nvSpPr>
          <p:cNvPr id="211" name="Google Shape;211;g2fc26f5d98e_0_892"/>
          <p:cNvSpPr txBox="1"/>
          <p:nvPr/>
        </p:nvSpPr>
        <p:spPr>
          <a:xfrm>
            <a:off x="2062657" y="4146857"/>
            <a:ext cx="3151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Roboto Condensed"/>
              <a:buNone/>
            </a:pPr>
            <a:r>
              <a:rPr lang="en-GB" sz="1400" b="1" i="0" u="none" strike="noStrike" cap="none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REUNION DES DIRECTEURS DU PROGRAMME ELARGI DE VACCINATION DE L’AFRIQUE CENTRALE, KINSHASA, 2024</a:t>
            </a:r>
            <a:endParaRPr sz="1100"/>
          </a:p>
        </p:txBody>
      </p:sp>
      <p:pic>
        <p:nvPicPr>
          <p:cNvPr id="212" name="Google Shape;212;g2fc26f5d98e_0_892" descr="A black and white 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9035" r="13437"/>
          <a:stretch/>
        </p:blipFill>
        <p:spPr>
          <a:xfrm>
            <a:off x="-48044" y="179002"/>
            <a:ext cx="2110701" cy="341512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5: Titre et contenu">
  <p:cSld name="Diapo 5: Titre et contenu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fc26f5d98e_0_904"/>
          <p:cNvSpPr txBox="1">
            <a:spLocks noGrp="1"/>
          </p:cNvSpPr>
          <p:nvPr>
            <p:ph type="title"/>
          </p:nvPr>
        </p:nvSpPr>
        <p:spPr>
          <a:xfrm>
            <a:off x="628650" y="510777"/>
            <a:ext cx="78867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Roboto Condensed"/>
              <a:buNone/>
              <a:defRPr sz="2700" b="1" i="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g2fc26f5d98e_0_90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16" name="Google Shape;216;g2fc26f5d98e_0_90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fc26f5d98e_0_908"/>
          <p:cNvSpPr/>
          <p:nvPr/>
        </p:nvSpPr>
        <p:spPr>
          <a:xfrm>
            <a:off x="-6643" y="-25285"/>
            <a:ext cx="9141300" cy="5154300"/>
          </a:xfrm>
          <a:prstGeom prst="rect">
            <a:avLst/>
          </a:prstGeom>
          <a:gradFill>
            <a:gsLst>
              <a:gs pos="0">
                <a:srgbClr val="2B527F"/>
              </a:gs>
              <a:gs pos="22000">
                <a:srgbClr val="2B527F"/>
              </a:gs>
              <a:gs pos="37000">
                <a:srgbClr val="336C9C"/>
              </a:gs>
              <a:gs pos="51000">
                <a:srgbClr val="3A85B9"/>
              </a:gs>
              <a:gs pos="70000">
                <a:srgbClr val="2395CE"/>
              </a:gs>
              <a:gs pos="100000">
                <a:srgbClr val="2395CE"/>
              </a:gs>
            </a:gsLst>
            <a:lin ang="18900044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9" name="Google Shape;219;g2fc26f5d98e_0_908"/>
          <p:cNvSpPr txBox="1">
            <a:spLocks noGrp="1"/>
          </p:cNvSpPr>
          <p:nvPr>
            <p:ph type="title"/>
          </p:nvPr>
        </p:nvSpPr>
        <p:spPr>
          <a:xfrm>
            <a:off x="628650" y="41999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Roboto Condensed"/>
              <a:buNone/>
              <a:defRPr sz="2700"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g2fc26f5d98e_0_90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fc26f5d98e_0_91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Roboto Condensed"/>
              <a:buNone/>
              <a:defRPr sz="3800"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g2fc26f5d98e_0_912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0" i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g2fc26f5d98e_0_912"/>
          <p:cNvSpPr txBox="1">
            <a:spLocks noGrp="1"/>
          </p:cNvSpPr>
          <p:nvPr>
            <p:ph type="sldNum" idx="12"/>
          </p:nvPr>
        </p:nvSpPr>
        <p:spPr>
          <a:xfrm>
            <a:off x="6631570" y="4775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fc26f5d98e_0_916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Roboto Condensed"/>
              <a:buNone/>
              <a:defRPr sz="4500"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g2fc26f5d98e_0_9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0" i="1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g2fc26f5d98e_0_9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g2fc26f5d98e_0_9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g2fc26f5d98e_0_9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fc26f5d98e_0_922"/>
          <p:cNvSpPr txBox="1">
            <a:spLocks noGrp="1"/>
          </p:cNvSpPr>
          <p:nvPr>
            <p:ph type="title"/>
          </p:nvPr>
        </p:nvSpPr>
        <p:spPr>
          <a:xfrm>
            <a:off x="628650" y="-14495"/>
            <a:ext cx="78867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Roboto Condensed"/>
              <a:buNone/>
              <a:defRPr sz="2700"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g2fc26f5d98e_0_9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g2fc26f5d98e_0_92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g2fc26f5d98e_0_9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c26f5d98e_0_927"/>
          <p:cNvSpPr txBox="1">
            <a:spLocks noGrp="1"/>
          </p:cNvSpPr>
          <p:nvPr>
            <p:ph type="title"/>
          </p:nvPr>
        </p:nvSpPr>
        <p:spPr>
          <a:xfrm>
            <a:off x="629841" y="501253"/>
            <a:ext cx="78867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sz="2700" b="1" i="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g2fc26f5d98e_0_92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39" name="Google Shape;239;g2fc26f5d98e_0_92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g2fc26f5d98e_0_92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41" name="Google Shape;241;g2fc26f5d98e_0_92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g2fc26f5d98e_0_9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fc26f5d98e_0_934"/>
          <p:cNvSpPr txBox="1">
            <a:spLocks noGrp="1"/>
          </p:cNvSpPr>
          <p:nvPr>
            <p:ph type="title"/>
          </p:nvPr>
        </p:nvSpPr>
        <p:spPr>
          <a:xfrm>
            <a:off x="628650" y="39751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Roboto Condensed"/>
              <a:buNone/>
              <a:defRPr sz="2700"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g2fc26f5d98e_0_9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c26f5d98e_0_937"/>
          <p:cNvSpPr txBox="1">
            <a:spLocks noGrp="1"/>
          </p:cNvSpPr>
          <p:nvPr>
            <p:ph type="title"/>
          </p:nvPr>
        </p:nvSpPr>
        <p:spPr>
          <a:xfrm>
            <a:off x="627458" y="545267"/>
            <a:ext cx="2949000" cy="12003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Condensed"/>
              <a:buNone/>
              <a:defRPr sz="2400"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g2fc26f5d98e_0_93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 sz="2000"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49" name="Google Shape;249;g2fc26f5d98e_0_937"/>
          <p:cNvSpPr txBox="1">
            <a:spLocks noGrp="1"/>
          </p:cNvSpPr>
          <p:nvPr>
            <p:ph type="body" idx="2"/>
          </p:nvPr>
        </p:nvSpPr>
        <p:spPr>
          <a:xfrm>
            <a:off x="627459" y="1745417"/>
            <a:ext cx="2949000" cy="28587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50" name="Google Shape;250;g2fc26f5d98e_0_9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fc26f5d98e_0_942"/>
          <p:cNvSpPr txBox="1">
            <a:spLocks noGrp="1"/>
          </p:cNvSpPr>
          <p:nvPr>
            <p:ph type="title"/>
          </p:nvPr>
        </p:nvSpPr>
        <p:spPr>
          <a:xfrm>
            <a:off x="627458" y="521360"/>
            <a:ext cx="2949000" cy="12003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Condensed"/>
              <a:buNone/>
              <a:defRPr sz="2400" b="1" i="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g2fc26f5d98e_0_94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g2fc26f5d98e_0_942"/>
          <p:cNvSpPr txBox="1">
            <a:spLocks noGrp="1"/>
          </p:cNvSpPr>
          <p:nvPr>
            <p:ph type="body" idx="1"/>
          </p:nvPr>
        </p:nvSpPr>
        <p:spPr>
          <a:xfrm>
            <a:off x="627459" y="1763450"/>
            <a:ext cx="2949000" cy="28587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55" name="Google Shape;255;g2fc26f5d98e_0_9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g2fc26f5d98e_0_9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g2fc26f5d98e_0_9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fc26f5d98e_0_949"/>
          <p:cNvSpPr txBox="1">
            <a:spLocks noGrp="1"/>
          </p:cNvSpPr>
          <p:nvPr>
            <p:ph type="title"/>
          </p:nvPr>
        </p:nvSpPr>
        <p:spPr>
          <a:xfrm>
            <a:off x="628650" y="-14495"/>
            <a:ext cx="78867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Condensed"/>
              <a:buNone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g2fc26f5d98e_0_949"/>
          <p:cNvSpPr txBox="1">
            <a:spLocks noGrp="1"/>
          </p:cNvSpPr>
          <p:nvPr>
            <p:ph type="body" idx="1"/>
          </p:nvPr>
        </p:nvSpPr>
        <p:spPr>
          <a:xfrm rot="5400000">
            <a:off x="2782950" y="-1110691"/>
            <a:ext cx="3578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g2fc26f5d98e_0_9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fc26f5d98e_0_953"/>
          <p:cNvSpPr txBox="1">
            <a:spLocks noGrp="1"/>
          </p:cNvSpPr>
          <p:nvPr>
            <p:ph type="title"/>
          </p:nvPr>
        </p:nvSpPr>
        <p:spPr>
          <a:xfrm rot="5400000">
            <a:off x="5350050" y="1586011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Condensed"/>
              <a:buNone/>
              <a:defRPr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g2fc26f5d98e_0_953"/>
          <p:cNvSpPr txBox="1">
            <a:spLocks noGrp="1"/>
          </p:cNvSpPr>
          <p:nvPr>
            <p:ph type="body" idx="1"/>
          </p:nvPr>
        </p:nvSpPr>
        <p:spPr>
          <a:xfrm rot="5400000">
            <a:off x="1408725" y="-387839"/>
            <a:ext cx="42405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g2fc26f5d98e_0_9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65880"/>
          </a:schemeClr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c26f5d98e_0_557"/>
          <p:cNvSpPr txBox="1">
            <a:spLocks noGrp="1"/>
          </p:cNvSpPr>
          <p:nvPr>
            <p:ph type="title"/>
          </p:nvPr>
        </p:nvSpPr>
        <p:spPr>
          <a:xfrm>
            <a:off x="628650" y="-14495"/>
            <a:ext cx="78867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g2fc26f5d98e_0_557"/>
          <p:cNvSpPr txBox="1">
            <a:spLocks noGrp="1"/>
          </p:cNvSpPr>
          <p:nvPr>
            <p:ph type="body" idx="1"/>
          </p:nvPr>
        </p:nvSpPr>
        <p:spPr>
          <a:xfrm>
            <a:off x="628650" y="1043609"/>
            <a:ext cx="7886700" cy="3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DA9DB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A9D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A9DB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A9DB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A9D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g2fc26f5d98e_0_55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72" name="Google Shape;72;g2fc26f5d98e_0_557" descr="A logo on a black background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16695" y="-35384"/>
            <a:ext cx="1191646" cy="492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2fc26f5d98e_0_557" descr="A map of the united states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6626" y="-14495"/>
            <a:ext cx="465541" cy="46554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2fc26f5d98e_0_557"/>
          <p:cNvSpPr/>
          <p:nvPr/>
        </p:nvSpPr>
        <p:spPr>
          <a:xfrm>
            <a:off x="-31530" y="-14496"/>
            <a:ext cx="660300" cy="5157900"/>
          </a:xfrm>
          <a:prstGeom prst="rect">
            <a:avLst/>
          </a:prstGeom>
          <a:solidFill>
            <a:srgbClr val="86B0D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g2fc26f5d98e_0_557" descr="A black and white map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 l="19035" r="13437"/>
          <a:stretch/>
        </p:blipFill>
        <p:spPr>
          <a:xfrm>
            <a:off x="-31530" y="2027582"/>
            <a:ext cx="697910" cy="112922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65880"/>
          </a:schemeClr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c26f5d98e_0_858"/>
          <p:cNvSpPr txBox="1">
            <a:spLocks noGrp="1"/>
          </p:cNvSpPr>
          <p:nvPr>
            <p:ph type="title"/>
          </p:nvPr>
        </p:nvSpPr>
        <p:spPr>
          <a:xfrm>
            <a:off x="628650" y="-14495"/>
            <a:ext cx="78867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9" name="Google Shape;169;g2fc26f5d98e_0_858"/>
          <p:cNvSpPr txBox="1">
            <a:spLocks noGrp="1"/>
          </p:cNvSpPr>
          <p:nvPr>
            <p:ph type="body" idx="1"/>
          </p:nvPr>
        </p:nvSpPr>
        <p:spPr>
          <a:xfrm>
            <a:off x="628650" y="1043609"/>
            <a:ext cx="7886700" cy="3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DA9DB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A9D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A9DB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A9DB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A9D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g2fc26f5d98e_0_8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71" name="Google Shape;171;g2fc26f5d98e_0_858" descr="A logo on a black background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16695" y="-35384"/>
            <a:ext cx="1191646" cy="492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fc26f5d98e_0_858" descr="A map of the united states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6626" y="-14495"/>
            <a:ext cx="465541" cy="46554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fc26f5d98e_0_858"/>
          <p:cNvSpPr/>
          <p:nvPr/>
        </p:nvSpPr>
        <p:spPr>
          <a:xfrm>
            <a:off x="-31530" y="-14496"/>
            <a:ext cx="660300" cy="5157900"/>
          </a:xfrm>
          <a:prstGeom prst="rect">
            <a:avLst/>
          </a:prstGeom>
          <a:solidFill>
            <a:srgbClr val="86B0D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2fc26f5d98e_0_858" descr="A black and white map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 l="19035" r="13437"/>
          <a:stretch/>
        </p:blipFill>
        <p:spPr>
          <a:xfrm>
            <a:off x="-31530" y="2027582"/>
            <a:ext cx="697910" cy="112922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c26f5d98e_0_0"/>
          <p:cNvSpPr txBox="1">
            <a:spLocks noGrp="1"/>
          </p:cNvSpPr>
          <p:nvPr>
            <p:ph type="ctrTitle"/>
          </p:nvPr>
        </p:nvSpPr>
        <p:spPr>
          <a:xfrm>
            <a:off x="1859048" y="603995"/>
            <a:ext cx="65703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Implémentation de la digitalisation au PEV-RDC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05 Septembre 2024</a:t>
            </a:r>
            <a:endParaRPr/>
          </a:p>
        </p:txBody>
      </p:sp>
      <p:sp>
        <p:nvSpPr>
          <p:cNvPr id="271" name="Google Shape;271;g2fc26f5d98e_0_0"/>
          <p:cNvSpPr txBox="1">
            <a:spLocks noGrp="1"/>
          </p:cNvSpPr>
          <p:nvPr>
            <p:ph type="body" idx="2"/>
          </p:nvPr>
        </p:nvSpPr>
        <p:spPr>
          <a:xfrm>
            <a:off x="1859048" y="4539506"/>
            <a:ext cx="6858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  <p:sp>
        <p:nvSpPr>
          <p:cNvPr id="272" name="Google Shape;272;g2fc26f5d98e_0_0"/>
          <p:cNvSpPr txBox="1">
            <a:spLocks noGrp="1"/>
          </p:cNvSpPr>
          <p:nvPr>
            <p:ph type="subTitle" idx="1"/>
          </p:nvPr>
        </p:nvSpPr>
        <p:spPr>
          <a:xfrm>
            <a:off x="1859048" y="2469630"/>
            <a:ext cx="6858000" cy="19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2D5497"/>
                </a:solidFill>
              </a:rPr>
              <a:t>Session: </a:t>
            </a:r>
            <a:r>
              <a:rPr lang="en-GB">
                <a:solidFill>
                  <a:srgbClr val="2D5497"/>
                </a:solidFill>
                <a:latin typeface="Roboto"/>
                <a:ea typeface="Roboto"/>
                <a:cs typeface="Roboto"/>
                <a:sym typeface="Roboto"/>
              </a:rPr>
              <a:t> Santé digitale dans le PEV et évaluation de la couverture vaccinale</a:t>
            </a:r>
            <a:endParaRPr>
              <a:solidFill>
                <a:srgbClr val="2D5497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GB"/>
              <a:t>Pays: RDC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GB"/>
              <a:t>Présentateur : Dr. Audry MULUMBA wa KAMBA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GB"/>
              <a:t>Date: 10 Septembre 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fc26f5d98e_0_339"/>
          <p:cNvSpPr txBox="1">
            <a:spLocks noGrp="1"/>
          </p:cNvSpPr>
          <p:nvPr>
            <p:ph type="title"/>
          </p:nvPr>
        </p:nvSpPr>
        <p:spPr>
          <a:xfrm>
            <a:off x="628650" y="-9939"/>
            <a:ext cx="78867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Roboto Condensed"/>
              <a:buNone/>
            </a:pPr>
            <a:r>
              <a:rPr lang="en-GB"/>
              <a:t>Contexte</a:t>
            </a:r>
            <a:endParaRPr/>
          </a:p>
        </p:txBody>
      </p:sp>
      <p:sp>
        <p:nvSpPr>
          <p:cNvPr id="278" name="Google Shape;278;g2fc26f5d98e_0_339"/>
          <p:cNvSpPr txBox="1">
            <a:spLocks noGrp="1"/>
          </p:cNvSpPr>
          <p:nvPr>
            <p:ph type="body" idx="1"/>
          </p:nvPr>
        </p:nvSpPr>
        <p:spPr>
          <a:xfrm>
            <a:off x="628650" y="655981"/>
            <a:ext cx="8383732" cy="438518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lvl="0" algn="just"/>
            <a:r>
              <a:rPr lang="en-GB" sz="1800" b="1" dirty="0"/>
              <a:t>Au </a:t>
            </a:r>
            <a:r>
              <a:rPr lang="en-GB" sz="1800" b="1" dirty="0" err="1">
                <a:sym typeface="Roboto"/>
              </a:rPr>
              <a:t>niveau</a:t>
            </a:r>
            <a:r>
              <a:rPr lang="en-GB" sz="1800" b="1" dirty="0">
                <a:sym typeface="Roboto"/>
              </a:rPr>
              <a:t> </a:t>
            </a:r>
            <a:r>
              <a:rPr lang="en-GB" sz="1800" b="1" dirty="0" err="1">
                <a:sym typeface="Roboto"/>
              </a:rPr>
              <a:t>mondial</a:t>
            </a:r>
            <a:r>
              <a:rPr lang="en-GB" sz="1800" b="1" dirty="0">
                <a:sym typeface="Roboto"/>
              </a:rPr>
              <a:t> ODD3 </a:t>
            </a:r>
            <a:r>
              <a:rPr lang="en-GB" sz="1800" dirty="0">
                <a:sym typeface="Roboto"/>
              </a:rPr>
              <a:t>avec focus </a:t>
            </a:r>
            <a:r>
              <a:rPr lang="en-GB" sz="1800" dirty="0" err="1">
                <a:sym typeface="Roboto"/>
              </a:rPr>
              <a:t>sur</a:t>
            </a:r>
            <a:r>
              <a:rPr lang="en-GB" sz="1800" dirty="0">
                <a:sym typeface="Roboto"/>
              </a:rPr>
              <a:t> la digitalisation;</a:t>
            </a:r>
            <a:endParaRPr sz="1800" dirty="0">
              <a:sym typeface="Roboto"/>
            </a:endParaRPr>
          </a:p>
          <a:p>
            <a:pPr lvl="0" algn="just"/>
            <a:r>
              <a:rPr lang="en-GB" sz="1800" b="1" dirty="0">
                <a:sym typeface="Roboto"/>
              </a:rPr>
              <a:t>OMS</a:t>
            </a:r>
            <a:r>
              <a:rPr lang="en-GB" sz="1800" dirty="0">
                <a:sym typeface="Roboto"/>
              </a:rPr>
              <a:t> </a:t>
            </a:r>
            <a:r>
              <a:rPr lang="en-GB" sz="1800" dirty="0" err="1">
                <a:sym typeface="Roboto"/>
              </a:rPr>
              <a:t>recommande</a:t>
            </a:r>
            <a:r>
              <a:rPr lang="en-GB" sz="1800" dirty="0">
                <a:sym typeface="Roboto"/>
              </a:rPr>
              <a:t> aux pays de </a:t>
            </a:r>
            <a:r>
              <a:rPr lang="en-GB" sz="1800" dirty="0" err="1">
                <a:sym typeface="Roboto"/>
              </a:rPr>
              <a:t>développer</a:t>
            </a:r>
            <a:r>
              <a:rPr lang="en-GB" sz="1800" dirty="0">
                <a:sym typeface="Roboto"/>
              </a:rPr>
              <a:t> le plan national </a:t>
            </a:r>
            <a:r>
              <a:rPr lang="en-GB" sz="1800" dirty="0" err="1">
                <a:sym typeface="Roboto"/>
              </a:rPr>
              <a:t>numérique</a:t>
            </a:r>
            <a:r>
              <a:rPr lang="en-GB" sz="1800" dirty="0">
                <a:sym typeface="Roboto"/>
              </a:rPr>
              <a:t>(PNN RDC 2019); </a:t>
            </a:r>
            <a:endParaRPr sz="1800" dirty="0">
              <a:sym typeface="Roboto"/>
            </a:endParaRPr>
          </a:p>
          <a:p>
            <a:pPr lvl="0" algn="just"/>
            <a:endParaRPr sz="1800" dirty="0">
              <a:sym typeface="Roboto"/>
            </a:endParaRPr>
          </a:p>
          <a:p>
            <a:pPr lvl="0" algn="just"/>
            <a:r>
              <a:rPr lang="en-GB" sz="1800" dirty="0">
                <a:sym typeface="Roboto"/>
              </a:rPr>
              <a:t>Le Plan National de </a:t>
            </a:r>
            <a:r>
              <a:rPr lang="en-GB" sz="1800" dirty="0" err="1">
                <a:sym typeface="Roboto"/>
              </a:rPr>
              <a:t>Développement</a:t>
            </a:r>
            <a:r>
              <a:rPr lang="en-GB" sz="1800" dirty="0">
                <a:sym typeface="Roboto"/>
              </a:rPr>
              <a:t> de </a:t>
            </a:r>
            <a:r>
              <a:rPr lang="en-GB" sz="1800" dirty="0" err="1">
                <a:sym typeface="Roboto"/>
              </a:rPr>
              <a:t>l'Informatique</a:t>
            </a:r>
            <a:r>
              <a:rPr lang="en-GB" sz="1800" dirty="0">
                <a:sym typeface="Roboto"/>
              </a:rPr>
              <a:t> de Santé PNDIS a </a:t>
            </a:r>
            <a:r>
              <a:rPr lang="en-GB" sz="1800" dirty="0" err="1">
                <a:sym typeface="Roboto"/>
              </a:rPr>
              <a:t>permis</a:t>
            </a:r>
            <a:r>
              <a:rPr lang="en-GB" sz="1800" dirty="0">
                <a:sym typeface="Roboto"/>
              </a:rPr>
              <a:t> </a:t>
            </a:r>
            <a:r>
              <a:rPr lang="en-GB" sz="1800" dirty="0" err="1">
                <a:sym typeface="Roboto"/>
              </a:rPr>
              <a:t>l'implémentation</a:t>
            </a:r>
            <a:r>
              <a:rPr lang="en-GB" sz="1800" dirty="0">
                <a:sym typeface="Roboto"/>
              </a:rPr>
              <a:t> : DHIS2 dans les 519 ZS du pays, avec </a:t>
            </a:r>
            <a:r>
              <a:rPr lang="en-GB" sz="1800" dirty="0" err="1">
                <a:sym typeface="Roboto"/>
              </a:rPr>
              <a:t>complétude</a:t>
            </a:r>
            <a:r>
              <a:rPr lang="en-GB" sz="1800" dirty="0">
                <a:sym typeface="Roboto"/>
              </a:rPr>
              <a:t> &gt; 90 % par ESS </a:t>
            </a:r>
            <a:r>
              <a:rPr lang="en-GB" sz="1800" dirty="0" err="1">
                <a:sym typeface="Roboto"/>
              </a:rPr>
              <a:t>depuis</a:t>
            </a:r>
            <a:r>
              <a:rPr lang="en-GB" sz="1800" dirty="0">
                <a:sym typeface="Roboto"/>
              </a:rPr>
              <a:t> 2016; </a:t>
            </a:r>
            <a:endParaRPr sz="1800" dirty="0">
              <a:sym typeface="Roboto"/>
            </a:endParaRPr>
          </a:p>
          <a:p>
            <a:pPr algn="just"/>
            <a:endParaRPr lang="fr-FR" sz="1800" dirty="0"/>
          </a:p>
          <a:p>
            <a:pPr algn="just"/>
            <a:r>
              <a:rPr lang="fr-FR" sz="1800" dirty="0"/>
              <a:t>Le Programme Elargi de Vaccination qui utilisait l’outil Excel DVD-MT pour la centralisation des données tant de vaccination, de gestion de stock de vaccins et de surveillance des maladies à prévention vaccinale a abandonné cet outil en 2021 pour s’aligner sur le logiciel DHIS2 exploité par tous les programmes de MSPHP.</a:t>
            </a:r>
          </a:p>
          <a:p>
            <a:pPr algn="just"/>
            <a:r>
              <a:rPr lang="fr-FR" sz="1800" dirty="0"/>
              <a:t>Le DHIS2 offre beaucoup de facilités par ses multiples fonctionnalités méconnues des cadres du Programme Elargi de Vaccination des provinces ci-haut citées.</a:t>
            </a:r>
          </a:p>
          <a:p>
            <a:pPr algn="just"/>
            <a:r>
              <a:rPr lang="fr-FR" sz="1800" dirty="0"/>
              <a:t>Afin de disposer à temps de données de qualité pour la prise de décision en matière de PEV, la RDC a obtenu un financement de la part de l’Unicef et de </a:t>
            </a:r>
            <a:r>
              <a:rPr lang="fr-FR" sz="1800" dirty="0" err="1"/>
              <a:t>Gavi</a:t>
            </a:r>
            <a:r>
              <a:rPr lang="fr-FR" sz="1800" dirty="0"/>
              <a:t> pour implémenter un registre électronique de vaccination basé sur le DHIS2. Il s’agit de configurer le prototype, de le tester et de le déployer en phase pilote.</a:t>
            </a:r>
          </a:p>
          <a:p>
            <a:pPr marL="177800" lvl="0" indent="-63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latin typeface="Roboto"/>
              <a:ea typeface="Roboto"/>
              <a:cs typeface="Roboto"/>
              <a:sym typeface="Roboto"/>
            </a:endParaRPr>
          </a:p>
          <a:p>
            <a:pPr marL="177800" lvl="0" indent="-63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g2fc26f5d98e_0_3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fc26f5d98e_0_551"/>
          <p:cNvSpPr txBox="1">
            <a:spLocks noGrp="1"/>
          </p:cNvSpPr>
          <p:nvPr>
            <p:ph type="title"/>
          </p:nvPr>
        </p:nvSpPr>
        <p:spPr>
          <a:xfrm>
            <a:off x="628650" y="-9939"/>
            <a:ext cx="78867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Roboto Condensed"/>
              <a:buNone/>
            </a:pPr>
            <a:r>
              <a:rPr lang="en-GB"/>
              <a:t> Système d’information sanitaire</a:t>
            </a:r>
            <a:endParaRPr/>
          </a:p>
        </p:txBody>
      </p:sp>
      <p:sp>
        <p:nvSpPr>
          <p:cNvPr id="285" name="Google Shape;285;g2fc26f5d98e_0_5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286" name="Google Shape;286;g2fc26f5d98e_0_5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3226" y="755179"/>
            <a:ext cx="3157132" cy="2943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fc26f5d98e_0_5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7835" y="729900"/>
            <a:ext cx="3529159" cy="29437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Google Shape;288;g2fc26f5d98e_0_551"/>
          <p:cNvCxnSpPr/>
          <p:nvPr/>
        </p:nvCxnSpPr>
        <p:spPr>
          <a:xfrm rot="10800000" flipH="1">
            <a:off x="4125493" y="1356238"/>
            <a:ext cx="2843700" cy="2196300"/>
          </a:xfrm>
          <a:prstGeom prst="straightConnector1">
            <a:avLst/>
          </a:prstGeom>
          <a:noFill/>
          <a:ln w="19050" cap="flat" cmpd="sng">
            <a:solidFill>
              <a:srgbClr val="3B7FF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9" name="Google Shape;289;g2fc26f5d98e_0_551"/>
          <p:cNvSpPr txBox="1"/>
          <p:nvPr/>
        </p:nvSpPr>
        <p:spPr>
          <a:xfrm>
            <a:off x="878300" y="3839775"/>
            <a:ext cx="7810800" cy="12002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Les </a:t>
            </a:r>
            <a:r>
              <a:rPr lang="en-GB" sz="120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RNVi</a:t>
            </a:r>
            <a:r>
              <a:rPr lang="en-GB" sz="120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20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nécessitent</a:t>
            </a:r>
            <a:r>
              <a:rPr lang="en-GB" sz="120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une base de données avec deux types </a:t>
            </a:r>
            <a:r>
              <a:rPr lang="en-GB" sz="120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d’informations</a:t>
            </a:r>
            <a:r>
              <a:rPr lang="en-GB" sz="120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: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-GB" sz="120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Données </a:t>
            </a:r>
            <a:r>
              <a:rPr lang="en-GB" sz="120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démographiques</a:t>
            </a:r>
            <a:r>
              <a:rPr lang="en-GB" sz="120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: identification des </a:t>
            </a:r>
            <a:r>
              <a:rPr lang="en-GB" sz="120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bénéficiaires</a:t>
            </a:r>
            <a:r>
              <a:rPr lang="en-GB" sz="120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du service de vaccination (données d’identification unique ou </a:t>
            </a:r>
            <a:r>
              <a:rPr lang="en-GB" sz="120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individualisée</a:t>
            </a:r>
            <a:r>
              <a:rPr lang="en-GB" sz="120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lieu de </a:t>
            </a:r>
            <a:r>
              <a:rPr lang="en-GB" sz="120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résidence</a:t>
            </a:r>
            <a:r>
              <a:rPr lang="en-GB" sz="120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120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chaque</a:t>
            </a:r>
            <a:r>
              <a:rPr lang="en-GB" sz="120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20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personne</a:t>
            </a:r>
            <a:r>
              <a:rPr lang="en-GB" sz="120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GB" sz="120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informations</a:t>
            </a:r>
            <a:r>
              <a:rPr lang="en-GB" sz="120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contact, etc.) 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-GB" sz="120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Données sur </a:t>
            </a:r>
            <a:r>
              <a:rPr lang="en-GB" sz="120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l’acte</a:t>
            </a:r>
            <a:r>
              <a:rPr lang="en-GB" sz="120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vaccination : information sur la vaccination (date de vaccination, doses, lieu de vaccination et </a:t>
            </a:r>
            <a:r>
              <a:rPr lang="en-GB" sz="120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personne</a:t>
            </a:r>
            <a:r>
              <a:rPr lang="en-GB" sz="120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20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ayant</a:t>
            </a:r>
            <a:r>
              <a:rPr lang="en-GB" sz="120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administré le vaccin, entre </a:t>
            </a:r>
            <a:r>
              <a:rPr lang="en-GB" sz="120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autres</a:t>
            </a:r>
            <a:r>
              <a:rPr lang="en-GB" sz="120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). 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d0341f022e7ef8f_483"/>
          <p:cNvSpPr txBox="1"/>
          <p:nvPr/>
        </p:nvSpPr>
        <p:spPr>
          <a:xfrm>
            <a:off x="684068" y="278377"/>
            <a:ext cx="7886700" cy="47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fr-FR" sz="1600" b="1" dirty="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Les processus de déploiement  du registre électronique de vaccination couplé à l’enregistrement de naissance dans la zone de santé de Maluku1 et Masina1 en phase pilote</a:t>
            </a:r>
            <a:endParaRPr sz="1600" b="1" dirty="0">
              <a:solidFill>
                <a:srgbClr val="4472C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2" name="Google Shape;212;g2d0341f022e7ef8f_483"/>
          <p:cNvSpPr/>
          <p:nvPr/>
        </p:nvSpPr>
        <p:spPr>
          <a:xfrm>
            <a:off x="986904" y="1642848"/>
            <a:ext cx="1069650" cy="119992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GB" sz="9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Implémentation</a:t>
            </a:r>
            <a:r>
              <a:rPr lang="en-GB"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du </a:t>
            </a:r>
            <a:r>
              <a:rPr lang="en-GB" sz="9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registre</a:t>
            </a:r>
            <a:r>
              <a:rPr lang="en-GB"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électronique</a:t>
            </a:r>
            <a:r>
              <a:rPr lang="en-GB"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&amp; la procuration de </a:t>
            </a:r>
            <a:r>
              <a:rPr lang="en-GB" sz="9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l'état</a:t>
            </a:r>
            <a:r>
              <a:rPr lang="en-GB"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civil</a:t>
            </a:r>
            <a:endParaRPr sz="9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3" name="Google Shape;213;g2d0341f022e7ef8f_483"/>
          <p:cNvSpPr/>
          <p:nvPr/>
        </p:nvSpPr>
        <p:spPr>
          <a:xfrm>
            <a:off x="2355951" y="1642849"/>
            <a:ext cx="1069650" cy="119992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fr-FR"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Création des tableaux de bord de la vaccination et de l'état civil dans le DHIS2</a:t>
            </a:r>
          </a:p>
        </p:txBody>
      </p:sp>
      <p:sp>
        <p:nvSpPr>
          <p:cNvPr id="214" name="Google Shape;214;g2d0341f022e7ef8f_483"/>
          <p:cNvSpPr/>
          <p:nvPr/>
        </p:nvSpPr>
        <p:spPr>
          <a:xfrm>
            <a:off x="3724998" y="1655594"/>
            <a:ext cx="1069650" cy="119992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fr-FR"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Configuration  et </a:t>
            </a:r>
            <a:r>
              <a:rPr lang="fr-FR" sz="9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exporrtationde</a:t>
            </a:r>
            <a:r>
              <a:rPr lang="fr-FR"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la pyramide sanitaire pays dans le DHIS2</a:t>
            </a:r>
          </a:p>
        </p:txBody>
      </p:sp>
      <p:sp>
        <p:nvSpPr>
          <p:cNvPr id="215" name="Google Shape;215;g2d0341f022e7ef8f_483"/>
          <p:cNvSpPr/>
          <p:nvPr/>
        </p:nvSpPr>
        <p:spPr>
          <a:xfrm>
            <a:off x="5094045" y="1645770"/>
            <a:ext cx="1069650" cy="119992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fr-FR"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Déploiement du registre électronique dans le serveur de développement </a:t>
            </a:r>
          </a:p>
        </p:txBody>
      </p:sp>
      <p:sp>
        <p:nvSpPr>
          <p:cNvPr id="216" name="Google Shape;216;g2d0341f022e7ef8f_483"/>
          <p:cNvSpPr/>
          <p:nvPr/>
        </p:nvSpPr>
        <p:spPr>
          <a:xfrm>
            <a:off x="6625430" y="3342063"/>
            <a:ext cx="2210625" cy="119992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400"/>
            </a:pPr>
            <a:r>
              <a:rPr lang="fr-FR"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Condensed"/>
              </a:rPr>
              <a:t>Rapport final sur la phase pilote du registre de vaccination et enregistrement de nouveau naissance est élaboré</a:t>
            </a:r>
            <a:endParaRPr sz="900" dirty="0">
              <a:solidFill>
                <a:schemeClr val="dk1"/>
              </a:solidFill>
              <a:latin typeface="Roboto"/>
              <a:ea typeface="Roboto"/>
              <a:cs typeface="Roboto"/>
              <a:sym typeface="Roboto Condensed"/>
            </a:endParaRPr>
          </a:p>
        </p:txBody>
      </p:sp>
      <p:sp>
        <p:nvSpPr>
          <p:cNvPr id="217" name="Google Shape;217;g2d0341f022e7ef8f_483"/>
          <p:cNvSpPr/>
          <p:nvPr/>
        </p:nvSpPr>
        <p:spPr>
          <a:xfrm>
            <a:off x="6457335" y="1655594"/>
            <a:ext cx="1337850" cy="1199925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fr-FR" sz="9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Parametrage</a:t>
            </a:r>
            <a:r>
              <a:rPr lang="fr-FR"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du registres dans 12 tablettes  pour le teste dans les 2 Zones de Santé</a:t>
            </a:r>
          </a:p>
        </p:txBody>
      </p:sp>
      <p:sp>
        <p:nvSpPr>
          <p:cNvPr id="218" name="Google Shape;218;g2d0341f022e7ef8f_483"/>
          <p:cNvSpPr/>
          <p:nvPr/>
        </p:nvSpPr>
        <p:spPr>
          <a:xfrm flipH="1">
            <a:off x="3187945" y="3342064"/>
            <a:ext cx="1337850" cy="119992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/>
            <a:r>
              <a:rPr lang="fr-CA" sz="9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Données individuelles de vaccination de routine et naissance sont analysées par zone de santé</a:t>
            </a:r>
            <a:endParaRPr lang="fr-FR" sz="9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19" name="Google Shape;219;g2d0341f022e7ef8f_483"/>
          <p:cNvSpPr/>
          <p:nvPr/>
        </p:nvSpPr>
        <p:spPr>
          <a:xfrm>
            <a:off x="4572000" y="3342063"/>
            <a:ext cx="2007225" cy="119992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114300" lvl="0">
              <a:buSzPts val="1400"/>
            </a:pPr>
            <a:r>
              <a:rPr lang="fr-CA" sz="9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Des observations formulées et mises à jour réalisées sur le e-Registre de vaccination implémenté sur DHIS2.</a:t>
            </a:r>
            <a:endParaRPr lang="fr-FR" sz="9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114300">
              <a:buSzPts val="1200"/>
            </a:pPr>
            <a:endParaRPr sz="9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3" name="Google Shape;223;g2d0341f022e7ef8f_483"/>
          <p:cNvSpPr/>
          <p:nvPr/>
        </p:nvSpPr>
        <p:spPr>
          <a:xfrm flipH="1">
            <a:off x="151247" y="3342065"/>
            <a:ext cx="3011400" cy="1199925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fr-FR" sz="9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Preteste</a:t>
            </a:r>
            <a:r>
              <a:rPr lang="fr-FR"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et optimisation du registre électronique et la procuration de l'état civil aux </a:t>
            </a:r>
            <a:r>
              <a:rPr lang="fr-FR" sz="9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Zs</a:t>
            </a:r>
            <a:r>
              <a:rPr lang="fr-FR"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Maluku1 e et </a:t>
            </a:r>
            <a:r>
              <a:rPr lang="fr-FR" sz="9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Masina</a:t>
            </a:r>
            <a:r>
              <a:rPr lang="fr-FR"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0719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fc26f5d98e_0_668"/>
          <p:cNvSpPr txBox="1">
            <a:spLocks noGrp="1"/>
          </p:cNvSpPr>
          <p:nvPr>
            <p:ph type="title"/>
          </p:nvPr>
        </p:nvSpPr>
        <p:spPr>
          <a:xfrm>
            <a:off x="628650" y="-9939"/>
            <a:ext cx="78867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Roboto Condensed"/>
              <a:buNone/>
            </a:pPr>
            <a:r>
              <a:rPr lang="en-GB" dirty="0"/>
              <a:t>Les </a:t>
            </a:r>
            <a:r>
              <a:rPr lang="en-GB" dirty="0" err="1"/>
              <a:t>leçons</a:t>
            </a:r>
            <a:r>
              <a:rPr lang="en-GB" dirty="0"/>
              <a:t> </a:t>
            </a:r>
            <a:r>
              <a:rPr lang="en-GB" dirty="0" err="1"/>
              <a:t>tirées</a:t>
            </a:r>
            <a:endParaRPr dirty="0"/>
          </a:p>
        </p:txBody>
      </p:sp>
      <p:sp>
        <p:nvSpPr>
          <p:cNvPr id="348" name="Google Shape;348;g2fc26f5d98e_0_668"/>
          <p:cNvSpPr txBox="1">
            <a:spLocks noGrp="1"/>
          </p:cNvSpPr>
          <p:nvPr>
            <p:ph type="body" idx="1"/>
          </p:nvPr>
        </p:nvSpPr>
        <p:spPr>
          <a:xfrm>
            <a:off x="628649" y="602673"/>
            <a:ext cx="8349096" cy="430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Qu’est ce qui a bien marché?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3" indent="-349250">
              <a:spcBef>
                <a:spcPts val="800"/>
              </a:spcBef>
              <a:buSzPts val="1900"/>
            </a:pPr>
            <a:r>
              <a:rPr lang="fr-FR" sz="1200" dirty="0"/>
              <a:t>La mise en place d’une équipe de coordination de la mise en œuvre du Registre Electronique a permis de fédérer l’expertise des ministères de la santé et de l’intérieur;</a:t>
            </a:r>
          </a:p>
          <a:p>
            <a:r>
              <a:rPr lang="fr-FR" sz="1200" dirty="0"/>
              <a:t>Le niveau des prestataires du Ministère de l’intérieur  s’est amélioré dans le domaine de la digitalisation;</a:t>
            </a:r>
          </a:p>
          <a:p>
            <a:pPr marL="457200" lvl="3" indent="-349250">
              <a:spcBef>
                <a:spcPts val="800"/>
              </a:spcBef>
              <a:buSzPts val="1900"/>
            </a:pPr>
            <a:r>
              <a:rPr lang="fr-FR" sz="1200" dirty="0"/>
              <a:t>L’assurance de la pérennisation en s’appuyant sur les gestionnaires des données et le bureau </a:t>
            </a:r>
            <a:r>
              <a:rPr lang="fr-FR" sz="1200" dirty="0" err="1"/>
              <a:t>diventer</a:t>
            </a:r>
            <a:r>
              <a:rPr lang="fr-FR" sz="1200" dirty="0"/>
              <a:t> au niveau des zones de santé de </a:t>
            </a:r>
            <a:r>
              <a:rPr lang="fr-FR" sz="1200" dirty="0" err="1"/>
              <a:t>Maluku</a:t>
            </a:r>
            <a:r>
              <a:rPr lang="fr-FR" sz="1200" dirty="0"/>
              <a:t> 1 et Masina1</a:t>
            </a:r>
          </a:p>
          <a:p>
            <a:pPr marL="107950" indent="0">
              <a:buNone/>
            </a:pPr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Qu’est ce qui n’a pas bien marché?</a:t>
            </a:r>
          </a:p>
          <a:p>
            <a:pPr marL="107950" indent="0">
              <a:buNone/>
            </a:pPr>
            <a:endParaRPr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  <a:p>
            <a:r>
              <a:rPr lang="fr-FR" sz="1200" dirty="0"/>
              <a:t>Le retard dans le traitement des fiches techniques rallongeant ainsi le temps du projet;</a:t>
            </a:r>
          </a:p>
          <a:p>
            <a:pPr marL="457200" lvl="3" indent="-349250">
              <a:spcBef>
                <a:spcPts val="800"/>
              </a:spcBef>
              <a:buSzPts val="1900"/>
            </a:pPr>
            <a:r>
              <a:rPr lang="fr-FR" sz="1200" dirty="0"/>
              <a:t>Le mécanisme de financement du projet non géré totalement par le PEV;</a:t>
            </a:r>
            <a:endParaRPr lang="fr-F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7950" indent="0">
              <a:buNone/>
            </a:pPr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Quelles recommandations formulées pour la mise à l’échelle ?</a:t>
            </a:r>
          </a:p>
          <a:p>
            <a:pPr marL="107950" indent="0">
              <a:buNone/>
            </a:pPr>
            <a:endParaRPr lang="fr-FR" sz="1200" dirty="0"/>
          </a:p>
          <a:p>
            <a:pPr marL="457200" lvl="3" indent="-349250">
              <a:spcBef>
                <a:spcPts val="800"/>
              </a:spcBef>
              <a:buSzPts val="1900"/>
            </a:pPr>
            <a:r>
              <a:rPr lang="fr-FR" sz="1200" dirty="0">
                <a:sym typeface="Roboto"/>
              </a:rPr>
              <a:t>Renforcer la connexion internet non disponible dans un grand nombre de zones de santé;</a:t>
            </a:r>
          </a:p>
          <a:p>
            <a:pPr marL="457200" lvl="3" indent="-349250">
              <a:spcBef>
                <a:spcPts val="800"/>
              </a:spcBef>
              <a:buSzPts val="1900"/>
            </a:pPr>
            <a:r>
              <a:rPr lang="fr-FR" sz="1200" dirty="0">
                <a:sym typeface="Roboto"/>
              </a:rPr>
              <a:t>Renforcer la capacité des certains prestataires dans le pays à s’adapter à l’utiliser les nouvelles technologies de l’information et communication;</a:t>
            </a:r>
            <a:endParaRPr lang="fr-FR" sz="2000" dirty="0"/>
          </a:p>
          <a:p>
            <a:pPr marL="457200" lvl="3" indent="-349250">
              <a:spcBef>
                <a:spcPts val="800"/>
              </a:spcBef>
              <a:buSzPts val="1900"/>
            </a:pPr>
            <a:r>
              <a:rPr lang="fr-FR" sz="1200" dirty="0"/>
              <a:t>Procéder à l’évaluation de l’utilisation du registre électronique avant la mise en échelle.</a:t>
            </a:r>
            <a:endParaRPr lang="fr-FR" sz="1200" dirty="0">
              <a:sym typeface="Roboto"/>
            </a:endParaRPr>
          </a:p>
          <a:p>
            <a:pPr marL="107950" lvl="3" indent="0">
              <a:spcBef>
                <a:spcPts val="800"/>
              </a:spcBef>
              <a:buSzPts val="1900"/>
              <a:buNone/>
            </a:pPr>
            <a:endParaRPr lang="fr-FR" sz="1200" dirty="0">
              <a:sym typeface="Roboto"/>
            </a:endParaRPr>
          </a:p>
          <a:p>
            <a:pPr lvl="0" indent="0">
              <a:spcBef>
                <a:spcPts val="0"/>
              </a:spcBef>
              <a:buNone/>
            </a:pPr>
            <a:endParaRPr lang="fr-FR" dirty="0"/>
          </a:p>
          <a:p>
            <a:pPr marL="17780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endParaRPr dirty="0"/>
          </a:p>
          <a:p>
            <a:pPr marL="177800" lvl="0" indent="-63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349" name="Google Shape;349;g2fc26f5d98e_0_66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fc26f5d98e_0_668"/>
          <p:cNvSpPr txBox="1">
            <a:spLocks noGrp="1"/>
          </p:cNvSpPr>
          <p:nvPr>
            <p:ph type="title"/>
          </p:nvPr>
        </p:nvSpPr>
        <p:spPr>
          <a:xfrm>
            <a:off x="628650" y="-9939"/>
            <a:ext cx="78867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Roboto Condensed"/>
              <a:buNone/>
            </a:pPr>
            <a:r>
              <a:rPr lang="en-GB"/>
              <a:t>Les leçons tirées</a:t>
            </a:r>
            <a:endParaRPr/>
          </a:p>
        </p:txBody>
      </p:sp>
      <p:sp>
        <p:nvSpPr>
          <p:cNvPr id="348" name="Google Shape;348;g2fc26f5d98e_0_668"/>
          <p:cNvSpPr txBox="1">
            <a:spLocks noGrp="1"/>
          </p:cNvSpPr>
          <p:nvPr>
            <p:ph type="body" idx="1"/>
          </p:nvPr>
        </p:nvSpPr>
        <p:spPr>
          <a:xfrm>
            <a:off x="628650" y="1113182"/>
            <a:ext cx="7886700" cy="3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latin typeface="Roboto"/>
                <a:ea typeface="Roboto"/>
                <a:cs typeface="Roboto"/>
                <a:sym typeface="Roboto"/>
              </a:rPr>
              <a:t>National </a:t>
            </a:r>
            <a:endParaRPr sz="1400" b="1" dirty="0">
              <a:latin typeface="Roboto"/>
              <a:ea typeface="Roboto"/>
              <a:cs typeface="Roboto"/>
              <a:sym typeface="Roboto"/>
            </a:endParaRPr>
          </a:p>
          <a:p>
            <a:pPr marL="989012" lvl="3" indent="-2724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Le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choix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du DHIS2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est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atout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majeur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dans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mise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en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œuvre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du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Registre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Electronique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de Vaccination ;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989012" lvl="3" indent="-2724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mise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en place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d’une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équipe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de coordination de la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mise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en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œuvre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du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Registre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Électronique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permis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fédérer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l’expertise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des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ministères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de la santé et de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l’intérieur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989012" lvl="3" indent="-2724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L’assurance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de la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pérennisation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en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s’appuyant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sur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les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gestionnaires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des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données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au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niveau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des zones de santé.</a:t>
            </a:r>
            <a:endParaRPr sz="1400" i="1" dirty="0">
              <a:latin typeface="Roboto"/>
              <a:ea typeface="Roboto"/>
              <a:cs typeface="Roboto"/>
              <a:sym typeface="Roboto"/>
            </a:endParaRPr>
          </a:p>
          <a:p>
            <a:pPr marL="18288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latin typeface="Roboto"/>
                <a:ea typeface="Roboto"/>
                <a:cs typeface="Roboto"/>
                <a:sym typeface="Roboto"/>
              </a:rPr>
              <a:t>Global et sous </a:t>
            </a:r>
            <a:r>
              <a:rPr lang="en-GB" sz="1400" b="1" dirty="0" err="1">
                <a:latin typeface="Roboto"/>
                <a:ea typeface="Roboto"/>
                <a:cs typeface="Roboto"/>
                <a:sym typeface="Roboto"/>
              </a:rPr>
              <a:t>régional</a:t>
            </a:r>
            <a:endParaRPr sz="1400" b="1" dirty="0">
              <a:latin typeface="Roboto"/>
              <a:ea typeface="Roboto"/>
              <a:cs typeface="Roboto"/>
              <a:sym typeface="Roboto"/>
            </a:endParaRPr>
          </a:p>
          <a:p>
            <a:pPr marL="989012" lvl="3" indent="-2724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L ’utilisation du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registre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électronique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au Mali à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permis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réduire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le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taux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d’abandon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avec le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système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de message de rappel du second dose;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989012" lvl="3" indent="-2724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Au Burkina Faso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l’introduction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du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registre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électronique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de vaccination à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permis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a augmenter la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couverture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vaccinal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;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989012" lvl="3" indent="-2724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L’utilisation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du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registre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électronique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permet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collecter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les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données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individuels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des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enfants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vaccinés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enregistré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à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l’état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civil en temps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réel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7032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err="1">
                <a:latin typeface="Roboto"/>
                <a:ea typeface="Roboto"/>
                <a:cs typeface="Roboto"/>
                <a:sym typeface="Roboto"/>
              </a:rPr>
              <a:t>Défis</a:t>
            </a:r>
            <a:r>
              <a:rPr lang="en-GB" sz="1400" b="1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874712" lvl="3" indent="-158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La connexion internet non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disponible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dans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un grand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nombre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de zones de santé;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874712" lvl="3" indent="-158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faible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capacité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des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certains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prestataires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dans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le pays à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s’adapter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à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l’utiliser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les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nouvelles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technologies de </a:t>
            </a:r>
            <a:r>
              <a:rPr lang="en-GB" sz="1400" i="1" dirty="0" err="1">
                <a:latin typeface="Roboto"/>
                <a:ea typeface="Roboto"/>
                <a:cs typeface="Roboto"/>
                <a:sym typeface="Roboto"/>
              </a:rPr>
              <a:t>l’information</a:t>
            </a:r>
            <a:r>
              <a:rPr lang="en-GB" sz="1400" i="1" dirty="0">
                <a:latin typeface="Roboto"/>
                <a:ea typeface="Roboto"/>
                <a:cs typeface="Roboto"/>
                <a:sym typeface="Roboto"/>
              </a:rPr>
              <a:t> et communication;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7780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endParaRPr dirty="0"/>
          </a:p>
          <a:p>
            <a:pPr marL="177800" lvl="0" indent="-63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349" name="Google Shape;349;g2fc26f5d98e_0_66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fc26f5d98e_0_8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grpSp>
        <p:nvGrpSpPr>
          <p:cNvPr id="355" name="Google Shape;355;g2fc26f5d98e_0_853"/>
          <p:cNvGrpSpPr/>
          <p:nvPr/>
        </p:nvGrpSpPr>
        <p:grpSpPr>
          <a:xfrm>
            <a:off x="6256412" y="121403"/>
            <a:ext cx="2819006" cy="428831"/>
            <a:chOff x="238125" y="2363000"/>
            <a:chExt cx="7122300" cy="975725"/>
          </a:xfrm>
        </p:grpSpPr>
        <p:sp>
          <p:nvSpPr>
            <p:cNvPr id="356" name="Google Shape;356;g2fc26f5d98e_0_853"/>
            <p:cNvSpPr/>
            <p:nvPr/>
          </p:nvSpPr>
          <p:spPr>
            <a:xfrm>
              <a:off x="238125" y="2363000"/>
              <a:ext cx="695275" cy="955800"/>
            </a:xfrm>
            <a:custGeom>
              <a:avLst/>
              <a:gdLst/>
              <a:ahLst/>
              <a:cxnLst/>
              <a:rect l="l" t="t" r="r" b="b"/>
              <a:pathLst>
                <a:path w="27811" h="38232" extrusionOk="0">
                  <a:moveTo>
                    <a:pt x="13895" y="0"/>
                  </a:moveTo>
                  <a:cubicBezTo>
                    <a:pt x="10626" y="0"/>
                    <a:pt x="7949" y="2656"/>
                    <a:pt x="7949" y="5946"/>
                  </a:cubicBezTo>
                  <a:cubicBezTo>
                    <a:pt x="7949" y="9236"/>
                    <a:pt x="10626" y="11893"/>
                    <a:pt x="13895" y="11893"/>
                  </a:cubicBezTo>
                  <a:cubicBezTo>
                    <a:pt x="17185" y="11893"/>
                    <a:pt x="19862" y="9236"/>
                    <a:pt x="19862" y="5946"/>
                  </a:cubicBezTo>
                  <a:cubicBezTo>
                    <a:pt x="19862" y="2656"/>
                    <a:pt x="17185" y="0"/>
                    <a:pt x="13895" y="0"/>
                  </a:cubicBezTo>
                  <a:close/>
                  <a:moveTo>
                    <a:pt x="7070" y="18738"/>
                  </a:moveTo>
                  <a:lnTo>
                    <a:pt x="7070" y="26380"/>
                  </a:lnTo>
                  <a:cubicBezTo>
                    <a:pt x="5987" y="25706"/>
                    <a:pt x="5252" y="24500"/>
                    <a:pt x="5252" y="23111"/>
                  </a:cubicBezTo>
                  <a:lnTo>
                    <a:pt x="5252" y="21987"/>
                  </a:lnTo>
                  <a:cubicBezTo>
                    <a:pt x="5252" y="20618"/>
                    <a:pt x="5987" y="19412"/>
                    <a:pt x="7070" y="18738"/>
                  </a:cubicBezTo>
                  <a:close/>
                  <a:moveTo>
                    <a:pt x="20557" y="18636"/>
                  </a:moveTo>
                  <a:cubicBezTo>
                    <a:pt x="21742" y="19269"/>
                    <a:pt x="22559" y="20536"/>
                    <a:pt x="22559" y="21987"/>
                  </a:cubicBezTo>
                  <a:lnTo>
                    <a:pt x="22559" y="23131"/>
                  </a:lnTo>
                  <a:cubicBezTo>
                    <a:pt x="22559" y="24562"/>
                    <a:pt x="21742" y="25828"/>
                    <a:pt x="20557" y="26482"/>
                  </a:cubicBezTo>
                  <a:lnTo>
                    <a:pt x="20557" y="18636"/>
                  </a:lnTo>
                  <a:close/>
                  <a:moveTo>
                    <a:pt x="9052" y="12935"/>
                  </a:moveTo>
                  <a:cubicBezTo>
                    <a:pt x="4066" y="12935"/>
                    <a:pt x="0" y="17001"/>
                    <a:pt x="0" y="21987"/>
                  </a:cubicBezTo>
                  <a:lnTo>
                    <a:pt x="0" y="23111"/>
                  </a:lnTo>
                  <a:cubicBezTo>
                    <a:pt x="0" y="27443"/>
                    <a:pt x="3024" y="31060"/>
                    <a:pt x="7070" y="31959"/>
                  </a:cubicBezTo>
                  <a:lnTo>
                    <a:pt x="7070" y="38232"/>
                  </a:lnTo>
                  <a:lnTo>
                    <a:pt x="20557" y="38232"/>
                  </a:lnTo>
                  <a:lnTo>
                    <a:pt x="20557" y="31999"/>
                  </a:lnTo>
                  <a:cubicBezTo>
                    <a:pt x="24684" y="31162"/>
                    <a:pt x="27811" y="27504"/>
                    <a:pt x="27811" y="23111"/>
                  </a:cubicBezTo>
                  <a:lnTo>
                    <a:pt x="27811" y="21987"/>
                  </a:lnTo>
                  <a:cubicBezTo>
                    <a:pt x="27811" y="17001"/>
                    <a:pt x="23744" y="12935"/>
                    <a:pt x="18738" y="12935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7" name="Google Shape;357;g2fc26f5d98e_0_853"/>
            <p:cNvSpPr/>
            <p:nvPr/>
          </p:nvSpPr>
          <p:spPr>
            <a:xfrm>
              <a:off x="238125" y="2791600"/>
              <a:ext cx="695275" cy="547125"/>
            </a:xfrm>
            <a:custGeom>
              <a:avLst/>
              <a:gdLst/>
              <a:ahLst/>
              <a:cxnLst/>
              <a:rect l="l" t="t" r="r" b="b"/>
              <a:pathLst>
                <a:path w="27811" h="21885" extrusionOk="0">
                  <a:moveTo>
                    <a:pt x="13895" y="0"/>
                  </a:moveTo>
                  <a:cubicBezTo>
                    <a:pt x="11443" y="0"/>
                    <a:pt x="9441" y="2003"/>
                    <a:pt x="9441" y="4475"/>
                  </a:cubicBezTo>
                  <a:cubicBezTo>
                    <a:pt x="9441" y="6927"/>
                    <a:pt x="11443" y="8930"/>
                    <a:pt x="13895" y="8930"/>
                  </a:cubicBezTo>
                  <a:cubicBezTo>
                    <a:pt x="16368" y="8930"/>
                    <a:pt x="18370" y="6927"/>
                    <a:pt x="18370" y="4475"/>
                  </a:cubicBezTo>
                  <a:cubicBezTo>
                    <a:pt x="18370" y="2003"/>
                    <a:pt x="16368" y="0"/>
                    <a:pt x="13895" y="0"/>
                  </a:cubicBezTo>
                  <a:close/>
                  <a:moveTo>
                    <a:pt x="0" y="5987"/>
                  </a:moveTo>
                  <a:cubicBezTo>
                    <a:pt x="0" y="10973"/>
                    <a:pt x="4066" y="15039"/>
                    <a:pt x="9052" y="15039"/>
                  </a:cubicBezTo>
                  <a:lnTo>
                    <a:pt x="9686" y="15039"/>
                  </a:lnTo>
                  <a:lnTo>
                    <a:pt x="9686" y="21885"/>
                  </a:lnTo>
                  <a:lnTo>
                    <a:pt x="17941" y="21885"/>
                  </a:lnTo>
                  <a:lnTo>
                    <a:pt x="17941" y="15039"/>
                  </a:lnTo>
                  <a:lnTo>
                    <a:pt x="18738" y="15039"/>
                  </a:lnTo>
                  <a:cubicBezTo>
                    <a:pt x="23744" y="15039"/>
                    <a:pt x="27811" y="10973"/>
                    <a:pt x="27811" y="5987"/>
                  </a:cubicBezTo>
                  <a:lnTo>
                    <a:pt x="22559" y="5987"/>
                  </a:lnTo>
                  <a:cubicBezTo>
                    <a:pt x="22559" y="8092"/>
                    <a:pt x="20843" y="9788"/>
                    <a:pt x="18738" y="9788"/>
                  </a:cubicBezTo>
                  <a:lnTo>
                    <a:pt x="9052" y="9788"/>
                  </a:lnTo>
                  <a:cubicBezTo>
                    <a:pt x="6948" y="9788"/>
                    <a:pt x="5252" y="8092"/>
                    <a:pt x="5252" y="5987"/>
                  </a:cubicBezTo>
                  <a:close/>
                </a:path>
              </a:pathLst>
            </a:custGeom>
            <a:solidFill>
              <a:srgbClr val="64C8F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8" name="Google Shape;358;g2fc26f5d98e_0_853"/>
            <p:cNvSpPr/>
            <p:nvPr/>
          </p:nvSpPr>
          <p:spPr>
            <a:xfrm>
              <a:off x="1191350" y="2441650"/>
              <a:ext cx="614600" cy="794900"/>
            </a:xfrm>
            <a:custGeom>
              <a:avLst/>
              <a:gdLst/>
              <a:ahLst/>
              <a:cxnLst/>
              <a:rect l="l" t="t" r="r" b="b"/>
              <a:pathLst>
                <a:path w="24584" h="31796" extrusionOk="0">
                  <a:moveTo>
                    <a:pt x="12568" y="5620"/>
                  </a:moveTo>
                  <a:cubicBezTo>
                    <a:pt x="15653" y="5620"/>
                    <a:pt x="17799" y="6969"/>
                    <a:pt x="17799" y="10218"/>
                  </a:cubicBezTo>
                  <a:cubicBezTo>
                    <a:pt x="17799" y="13119"/>
                    <a:pt x="15797" y="14775"/>
                    <a:pt x="12629" y="14775"/>
                  </a:cubicBezTo>
                  <a:lnTo>
                    <a:pt x="6908" y="14775"/>
                  </a:lnTo>
                  <a:lnTo>
                    <a:pt x="6908" y="5620"/>
                  </a:lnTo>
                  <a:close/>
                  <a:moveTo>
                    <a:pt x="1" y="1"/>
                  </a:moveTo>
                  <a:lnTo>
                    <a:pt x="1" y="31796"/>
                  </a:lnTo>
                  <a:lnTo>
                    <a:pt x="6908" y="31796"/>
                  </a:lnTo>
                  <a:lnTo>
                    <a:pt x="6908" y="20333"/>
                  </a:lnTo>
                  <a:lnTo>
                    <a:pt x="13876" y="20333"/>
                  </a:lnTo>
                  <a:cubicBezTo>
                    <a:pt x="21355" y="20333"/>
                    <a:pt x="24583" y="15122"/>
                    <a:pt x="24583" y="10136"/>
                  </a:cubicBezTo>
                  <a:cubicBezTo>
                    <a:pt x="24583" y="3883"/>
                    <a:pt x="20251" y="1"/>
                    <a:pt x="13651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9" name="Google Shape;359;g2fc26f5d98e_0_853"/>
            <p:cNvSpPr/>
            <p:nvPr/>
          </p:nvSpPr>
          <p:spPr>
            <a:xfrm>
              <a:off x="1911675" y="2441650"/>
              <a:ext cx="571650" cy="794900"/>
            </a:xfrm>
            <a:custGeom>
              <a:avLst/>
              <a:gdLst/>
              <a:ahLst/>
              <a:cxnLst/>
              <a:rect l="l" t="t" r="r" b="b"/>
              <a:pathLst>
                <a:path w="22866" h="31796" extrusionOk="0">
                  <a:moveTo>
                    <a:pt x="0" y="1"/>
                  </a:moveTo>
                  <a:lnTo>
                    <a:pt x="0" y="31796"/>
                  </a:lnTo>
                  <a:lnTo>
                    <a:pt x="22866" y="31796"/>
                  </a:lnTo>
                  <a:lnTo>
                    <a:pt x="22866" y="25952"/>
                  </a:lnTo>
                  <a:lnTo>
                    <a:pt x="6907" y="25952"/>
                  </a:lnTo>
                  <a:lnTo>
                    <a:pt x="6907" y="18596"/>
                  </a:lnTo>
                  <a:lnTo>
                    <a:pt x="20598" y="18596"/>
                  </a:lnTo>
                  <a:lnTo>
                    <a:pt x="20598" y="12752"/>
                  </a:lnTo>
                  <a:lnTo>
                    <a:pt x="6907" y="12752"/>
                  </a:lnTo>
                  <a:lnTo>
                    <a:pt x="6907" y="5845"/>
                  </a:lnTo>
                  <a:lnTo>
                    <a:pt x="22743" y="5845"/>
                  </a:lnTo>
                  <a:lnTo>
                    <a:pt x="22743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0" name="Google Shape;360;g2fc26f5d98e_0_853"/>
            <p:cNvSpPr/>
            <p:nvPr/>
          </p:nvSpPr>
          <p:spPr>
            <a:xfrm>
              <a:off x="2542575" y="2441650"/>
              <a:ext cx="692225" cy="798475"/>
            </a:xfrm>
            <a:custGeom>
              <a:avLst/>
              <a:gdLst/>
              <a:ahLst/>
              <a:cxnLst/>
              <a:rect l="l" t="t" r="r" b="b"/>
              <a:pathLst>
                <a:path w="27689" h="31939" extrusionOk="0">
                  <a:moveTo>
                    <a:pt x="0" y="1"/>
                  </a:moveTo>
                  <a:lnTo>
                    <a:pt x="10299" y="31939"/>
                  </a:lnTo>
                  <a:lnTo>
                    <a:pt x="17267" y="31939"/>
                  </a:lnTo>
                  <a:lnTo>
                    <a:pt x="27688" y="1"/>
                  </a:lnTo>
                  <a:lnTo>
                    <a:pt x="20965" y="1"/>
                  </a:lnTo>
                  <a:lnTo>
                    <a:pt x="14181" y="22928"/>
                  </a:lnTo>
                  <a:lnTo>
                    <a:pt x="14038" y="22928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1" name="Google Shape;361;g2fc26f5d98e_0_853"/>
            <p:cNvSpPr/>
            <p:nvPr/>
          </p:nvSpPr>
          <p:spPr>
            <a:xfrm>
              <a:off x="3487650" y="2440125"/>
              <a:ext cx="140000" cy="188025"/>
            </a:xfrm>
            <a:custGeom>
              <a:avLst/>
              <a:gdLst/>
              <a:ahLst/>
              <a:cxnLst/>
              <a:rect l="l" t="t" r="r" b="b"/>
              <a:pathLst>
                <a:path w="5600" h="7521" extrusionOk="0">
                  <a:moveTo>
                    <a:pt x="2861" y="1186"/>
                  </a:moveTo>
                  <a:cubicBezTo>
                    <a:pt x="3637" y="1186"/>
                    <a:pt x="4230" y="1472"/>
                    <a:pt x="4230" y="2350"/>
                  </a:cubicBezTo>
                  <a:cubicBezTo>
                    <a:pt x="4230" y="3127"/>
                    <a:pt x="3699" y="3515"/>
                    <a:pt x="2881" y="3515"/>
                  </a:cubicBezTo>
                  <a:lnTo>
                    <a:pt x="1390" y="3515"/>
                  </a:lnTo>
                  <a:lnTo>
                    <a:pt x="1390" y="1186"/>
                  </a:lnTo>
                  <a:close/>
                  <a:moveTo>
                    <a:pt x="0" y="1"/>
                  </a:moveTo>
                  <a:lnTo>
                    <a:pt x="0" y="7520"/>
                  </a:lnTo>
                  <a:lnTo>
                    <a:pt x="1390" y="7520"/>
                  </a:lnTo>
                  <a:lnTo>
                    <a:pt x="1390" y="4700"/>
                  </a:lnTo>
                  <a:lnTo>
                    <a:pt x="3127" y="4700"/>
                  </a:lnTo>
                  <a:cubicBezTo>
                    <a:pt x="4823" y="4700"/>
                    <a:pt x="5599" y="3515"/>
                    <a:pt x="5599" y="2371"/>
                  </a:cubicBezTo>
                  <a:cubicBezTo>
                    <a:pt x="5599" y="818"/>
                    <a:pt x="4496" y="1"/>
                    <a:pt x="3045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2" name="Google Shape;362;g2fc26f5d98e_0_853"/>
            <p:cNvSpPr/>
            <p:nvPr/>
          </p:nvSpPr>
          <p:spPr>
            <a:xfrm>
              <a:off x="3650100" y="2490700"/>
              <a:ext cx="86850" cy="137450"/>
            </a:xfrm>
            <a:custGeom>
              <a:avLst/>
              <a:gdLst/>
              <a:ahLst/>
              <a:cxnLst/>
              <a:rect l="l" t="t" r="r" b="b"/>
              <a:pathLst>
                <a:path w="3474" h="5498" extrusionOk="0">
                  <a:moveTo>
                    <a:pt x="3045" y="0"/>
                  </a:moveTo>
                  <a:cubicBezTo>
                    <a:pt x="2391" y="0"/>
                    <a:pt x="1594" y="430"/>
                    <a:pt x="1287" y="1002"/>
                  </a:cubicBezTo>
                  <a:lnTo>
                    <a:pt x="1267" y="1002"/>
                  </a:lnTo>
                  <a:lnTo>
                    <a:pt x="126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7" y="5497"/>
                  </a:lnTo>
                  <a:lnTo>
                    <a:pt x="1287" y="2739"/>
                  </a:lnTo>
                  <a:cubicBezTo>
                    <a:pt x="1287" y="1737"/>
                    <a:pt x="2023" y="1165"/>
                    <a:pt x="2984" y="1165"/>
                  </a:cubicBezTo>
                  <a:cubicBezTo>
                    <a:pt x="3167" y="1165"/>
                    <a:pt x="3310" y="1165"/>
                    <a:pt x="3474" y="1206"/>
                  </a:cubicBezTo>
                  <a:lnTo>
                    <a:pt x="3474" y="21"/>
                  </a:lnTo>
                  <a:cubicBezTo>
                    <a:pt x="3331" y="0"/>
                    <a:pt x="3188" y="0"/>
                    <a:pt x="304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3" name="Google Shape;363;g2fc26f5d98e_0_853"/>
            <p:cNvSpPr/>
            <p:nvPr/>
          </p:nvSpPr>
          <p:spPr>
            <a:xfrm>
              <a:off x="3752775" y="2490700"/>
              <a:ext cx="122625" cy="140500"/>
            </a:xfrm>
            <a:custGeom>
              <a:avLst/>
              <a:gdLst/>
              <a:ahLst/>
              <a:cxnLst/>
              <a:rect l="l" t="t" r="r" b="b"/>
              <a:pathLst>
                <a:path w="4905" h="5620" extrusionOk="0">
                  <a:moveTo>
                    <a:pt x="2432" y="1104"/>
                  </a:moveTo>
                  <a:cubicBezTo>
                    <a:pt x="3106" y="1104"/>
                    <a:pt x="3597" y="1472"/>
                    <a:pt x="3597" y="2126"/>
                  </a:cubicBezTo>
                  <a:lnTo>
                    <a:pt x="3597" y="3474"/>
                  </a:lnTo>
                  <a:cubicBezTo>
                    <a:pt x="3597" y="4251"/>
                    <a:pt x="3025" y="4537"/>
                    <a:pt x="2473" y="4537"/>
                  </a:cubicBezTo>
                  <a:cubicBezTo>
                    <a:pt x="1819" y="4537"/>
                    <a:pt x="1308" y="4149"/>
                    <a:pt x="1308" y="3495"/>
                  </a:cubicBezTo>
                  <a:lnTo>
                    <a:pt x="1308" y="2166"/>
                  </a:lnTo>
                  <a:cubicBezTo>
                    <a:pt x="1308" y="1390"/>
                    <a:pt x="1901" y="1104"/>
                    <a:pt x="2432" y="1104"/>
                  </a:cubicBezTo>
                  <a:close/>
                  <a:moveTo>
                    <a:pt x="2432" y="0"/>
                  </a:moveTo>
                  <a:cubicBezTo>
                    <a:pt x="1247" y="0"/>
                    <a:pt x="0" y="797"/>
                    <a:pt x="0" y="2269"/>
                  </a:cubicBezTo>
                  <a:lnTo>
                    <a:pt x="0" y="3495"/>
                  </a:lnTo>
                  <a:cubicBezTo>
                    <a:pt x="0" y="4884"/>
                    <a:pt x="1165" y="5620"/>
                    <a:pt x="2473" y="5620"/>
                  </a:cubicBezTo>
                  <a:cubicBezTo>
                    <a:pt x="3679" y="5620"/>
                    <a:pt x="4905" y="4823"/>
                    <a:pt x="4905" y="3352"/>
                  </a:cubicBezTo>
                  <a:lnTo>
                    <a:pt x="4905" y="2248"/>
                  </a:lnTo>
                  <a:cubicBezTo>
                    <a:pt x="4905" y="859"/>
                    <a:pt x="3740" y="0"/>
                    <a:pt x="2432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4" name="Google Shape;364;g2fc26f5d98e_0_853"/>
            <p:cNvSpPr/>
            <p:nvPr/>
          </p:nvSpPr>
          <p:spPr>
            <a:xfrm>
              <a:off x="3897850" y="2490700"/>
              <a:ext cx="121100" cy="189050"/>
            </a:xfrm>
            <a:custGeom>
              <a:avLst/>
              <a:gdLst/>
              <a:ahLst/>
              <a:cxnLst/>
              <a:rect l="l" t="t" r="r" b="b"/>
              <a:pathLst>
                <a:path w="4844" h="7562" extrusionOk="0">
                  <a:moveTo>
                    <a:pt x="2432" y="1104"/>
                  </a:moveTo>
                  <a:cubicBezTo>
                    <a:pt x="3086" y="1104"/>
                    <a:pt x="3597" y="1472"/>
                    <a:pt x="3597" y="2126"/>
                  </a:cubicBezTo>
                  <a:lnTo>
                    <a:pt x="3597" y="3331"/>
                  </a:lnTo>
                  <a:cubicBezTo>
                    <a:pt x="3597" y="4108"/>
                    <a:pt x="3004" y="4394"/>
                    <a:pt x="2473" y="4394"/>
                  </a:cubicBezTo>
                  <a:cubicBezTo>
                    <a:pt x="1799" y="4394"/>
                    <a:pt x="1308" y="4006"/>
                    <a:pt x="1308" y="3352"/>
                  </a:cubicBezTo>
                  <a:lnTo>
                    <a:pt x="1308" y="2166"/>
                  </a:lnTo>
                  <a:cubicBezTo>
                    <a:pt x="1308" y="1390"/>
                    <a:pt x="1901" y="1104"/>
                    <a:pt x="2432" y="1104"/>
                  </a:cubicBezTo>
                  <a:close/>
                  <a:moveTo>
                    <a:pt x="2105" y="0"/>
                  </a:moveTo>
                  <a:cubicBezTo>
                    <a:pt x="920" y="0"/>
                    <a:pt x="1" y="797"/>
                    <a:pt x="1" y="2269"/>
                  </a:cubicBezTo>
                  <a:lnTo>
                    <a:pt x="1" y="3290"/>
                  </a:lnTo>
                  <a:cubicBezTo>
                    <a:pt x="1" y="4680"/>
                    <a:pt x="818" y="5415"/>
                    <a:pt x="2126" y="5415"/>
                  </a:cubicBezTo>
                  <a:cubicBezTo>
                    <a:pt x="2739" y="5415"/>
                    <a:pt x="3229" y="5191"/>
                    <a:pt x="3577" y="4721"/>
                  </a:cubicBezTo>
                  <a:lnTo>
                    <a:pt x="3597" y="4721"/>
                  </a:lnTo>
                  <a:lnTo>
                    <a:pt x="3597" y="5272"/>
                  </a:lnTo>
                  <a:cubicBezTo>
                    <a:pt x="3597" y="6049"/>
                    <a:pt x="3168" y="6539"/>
                    <a:pt x="2391" y="6539"/>
                  </a:cubicBezTo>
                  <a:cubicBezTo>
                    <a:pt x="1921" y="6539"/>
                    <a:pt x="1554" y="6335"/>
                    <a:pt x="1308" y="5824"/>
                  </a:cubicBezTo>
                  <a:lnTo>
                    <a:pt x="82" y="6253"/>
                  </a:lnTo>
                  <a:cubicBezTo>
                    <a:pt x="348" y="7152"/>
                    <a:pt x="1390" y="7561"/>
                    <a:pt x="2269" y="7561"/>
                  </a:cubicBezTo>
                  <a:cubicBezTo>
                    <a:pt x="4128" y="7561"/>
                    <a:pt x="4844" y="6294"/>
                    <a:pt x="4844" y="5048"/>
                  </a:cubicBezTo>
                  <a:lnTo>
                    <a:pt x="4844" y="103"/>
                  </a:lnTo>
                  <a:lnTo>
                    <a:pt x="3617" y="103"/>
                  </a:lnTo>
                  <a:lnTo>
                    <a:pt x="3617" y="736"/>
                  </a:lnTo>
                  <a:lnTo>
                    <a:pt x="3597" y="736"/>
                  </a:lnTo>
                  <a:cubicBezTo>
                    <a:pt x="3311" y="327"/>
                    <a:pt x="2739" y="0"/>
                    <a:pt x="210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5" name="Google Shape;365;g2fc26f5d98e_0_853"/>
            <p:cNvSpPr/>
            <p:nvPr/>
          </p:nvSpPr>
          <p:spPr>
            <a:xfrm>
              <a:off x="4051100" y="2490700"/>
              <a:ext cx="86875" cy="137450"/>
            </a:xfrm>
            <a:custGeom>
              <a:avLst/>
              <a:gdLst/>
              <a:ahLst/>
              <a:cxnLst/>
              <a:rect l="l" t="t" r="r" b="b"/>
              <a:pathLst>
                <a:path w="3475" h="5498" extrusionOk="0">
                  <a:moveTo>
                    <a:pt x="3046" y="0"/>
                  </a:moveTo>
                  <a:cubicBezTo>
                    <a:pt x="2392" y="0"/>
                    <a:pt x="1595" y="430"/>
                    <a:pt x="1288" y="1002"/>
                  </a:cubicBezTo>
                  <a:lnTo>
                    <a:pt x="1268" y="1002"/>
                  </a:lnTo>
                  <a:lnTo>
                    <a:pt x="1268" y="103"/>
                  </a:lnTo>
                  <a:lnTo>
                    <a:pt x="1" y="103"/>
                  </a:lnTo>
                  <a:lnTo>
                    <a:pt x="1" y="5497"/>
                  </a:lnTo>
                  <a:lnTo>
                    <a:pt x="1288" y="5497"/>
                  </a:lnTo>
                  <a:lnTo>
                    <a:pt x="1288" y="2739"/>
                  </a:lnTo>
                  <a:cubicBezTo>
                    <a:pt x="1288" y="1737"/>
                    <a:pt x="2024" y="1165"/>
                    <a:pt x="2984" y="1165"/>
                  </a:cubicBezTo>
                  <a:cubicBezTo>
                    <a:pt x="3168" y="1165"/>
                    <a:pt x="3311" y="1165"/>
                    <a:pt x="3475" y="1206"/>
                  </a:cubicBezTo>
                  <a:lnTo>
                    <a:pt x="3475" y="21"/>
                  </a:lnTo>
                  <a:cubicBezTo>
                    <a:pt x="3332" y="0"/>
                    <a:pt x="3189" y="0"/>
                    <a:pt x="3046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6" name="Google Shape;366;g2fc26f5d98e_0_853"/>
            <p:cNvSpPr/>
            <p:nvPr/>
          </p:nvSpPr>
          <p:spPr>
            <a:xfrm>
              <a:off x="4149700" y="2490200"/>
              <a:ext cx="120600" cy="140500"/>
            </a:xfrm>
            <a:custGeom>
              <a:avLst/>
              <a:gdLst/>
              <a:ahLst/>
              <a:cxnLst/>
              <a:rect l="l" t="t" r="r" b="b"/>
              <a:pathLst>
                <a:path w="4824" h="5620" extrusionOk="0">
                  <a:moveTo>
                    <a:pt x="3434" y="3269"/>
                  </a:moveTo>
                  <a:lnTo>
                    <a:pt x="3434" y="3515"/>
                  </a:lnTo>
                  <a:cubicBezTo>
                    <a:pt x="3434" y="4107"/>
                    <a:pt x="3270" y="4598"/>
                    <a:pt x="2228" y="4618"/>
                  </a:cubicBezTo>
                  <a:cubicBezTo>
                    <a:pt x="1635" y="4618"/>
                    <a:pt x="1268" y="4373"/>
                    <a:pt x="1268" y="3923"/>
                  </a:cubicBezTo>
                  <a:cubicBezTo>
                    <a:pt x="1268" y="3453"/>
                    <a:pt x="1615" y="3269"/>
                    <a:pt x="2167" y="3269"/>
                  </a:cubicBezTo>
                  <a:close/>
                  <a:moveTo>
                    <a:pt x="2412" y="0"/>
                  </a:moveTo>
                  <a:cubicBezTo>
                    <a:pt x="1390" y="0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31" y="1737"/>
                  </a:lnTo>
                  <a:lnTo>
                    <a:pt x="1431" y="1553"/>
                  </a:lnTo>
                  <a:cubicBezTo>
                    <a:pt x="1431" y="1206"/>
                    <a:pt x="1840" y="1022"/>
                    <a:pt x="2412" y="1022"/>
                  </a:cubicBezTo>
                  <a:cubicBezTo>
                    <a:pt x="3045" y="1022"/>
                    <a:pt x="3434" y="1247"/>
                    <a:pt x="3434" y="1819"/>
                  </a:cubicBezTo>
                  <a:lnTo>
                    <a:pt x="3434" y="2330"/>
                  </a:lnTo>
                  <a:lnTo>
                    <a:pt x="2003" y="2330"/>
                  </a:lnTo>
                  <a:cubicBezTo>
                    <a:pt x="961" y="2330"/>
                    <a:pt x="1" y="2943"/>
                    <a:pt x="1" y="3985"/>
                  </a:cubicBezTo>
                  <a:cubicBezTo>
                    <a:pt x="1" y="5006"/>
                    <a:pt x="757" y="5619"/>
                    <a:pt x="1881" y="5619"/>
                  </a:cubicBezTo>
                  <a:cubicBezTo>
                    <a:pt x="2575" y="5619"/>
                    <a:pt x="2984" y="5517"/>
                    <a:pt x="3474" y="5006"/>
                  </a:cubicBezTo>
                  <a:lnTo>
                    <a:pt x="3495" y="5006"/>
                  </a:lnTo>
                  <a:cubicBezTo>
                    <a:pt x="3495" y="5109"/>
                    <a:pt x="3515" y="5435"/>
                    <a:pt x="3536" y="5517"/>
                  </a:cubicBezTo>
                  <a:lnTo>
                    <a:pt x="4823" y="5517"/>
                  </a:lnTo>
                  <a:cubicBezTo>
                    <a:pt x="4762" y="5395"/>
                    <a:pt x="4721" y="4598"/>
                    <a:pt x="4721" y="4352"/>
                  </a:cubicBezTo>
                  <a:lnTo>
                    <a:pt x="4721" y="1737"/>
                  </a:lnTo>
                  <a:cubicBezTo>
                    <a:pt x="4721" y="409"/>
                    <a:pt x="3617" y="0"/>
                    <a:pt x="2412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7" name="Google Shape;367;g2fc26f5d98e_0_853"/>
            <p:cNvSpPr/>
            <p:nvPr/>
          </p:nvSpPr>
          <p:spPr>
            <a:xfrm>
              <a:off x="4300925" y="2490700"/>
              <a:ext cx="197200" cy="137450"/>
            </a:xfrm>
            <a:custGeom>
              <a:avLst/>
              <a:gdLst/>
              <a:ahLst/>
              <a:cxnLst/>
              <a:rect l="l" t="t" r="r" b="b"/>
              <a:pathLst>
                <a:path w="7888" h="5498" extrusionOk="0">
                  <a:moveTo>
                    <a:pt x="2800" y="0"/>
                  </a:moveTo>
                  <a:cubicBezTo>
                    <a:pt x="2166" y="0"/>
                    <a:pt x="1635" y="246"/>
                    <a:pt x="1267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7" y="5497"/>
                  </a:lnTo>
                  <a:lnTo>
                    <a:pt x="1287" y="2330"/>
                  </a:lnTo>
                  <a:cubicBezTo>
                    <a:pt x="1287" y="1431"/>
                    <a:pt x="1880" y="1124"/>
                    <a:pt x="2330" y="1124"/>
                  </a:cubicBezTo>
                  <a:cubicBezTo>
                    <a:pt x="3106" y="1124"/>
                    <a:pt x="3310" y="1696"/>
                    <a:pt x="3310" y="2371"/>
                  </a:cubicBezTo>
                  <a:lnTo>
                    <a:pt x="3310" y="5497"/>
                  </a:lnTo>
                  <a:lnTo>
                    <a:pt x="4598" y="5497"/>
                  </a:lnTo>
                  <a:lnTo>
                    <a:pt x="4598" y="2371"/>
                  </a:lnTo>
                  <a:cubicBezTo>
                    <a:pt x="4598" y="1676"/>
                    <a:pt x="4904" y="1124"/>
                    <a:pt x="5620" y="1124"/>
                  </a:cubicBezTo>
                  <a:cubicBezTo>
                    <a:pt x="6355" y="1124"/>
                    <a:pt x="6600" y="1615"/>
                    <a:pt x="6600" y="2350"/>
                  </a:cubicBezTo>
                  <a:lnTo>
                    <a:pt x="6600" y="5497"/>
                  </a:lnTo>
                  <a:lnTo>
                    <a:pt x="7888" y="5497"/>
                  </a:lnTo>
                  <a:lnTo>
                    <a:pt x="7888" y="1901"/>
                  </a:lnTo>
                  <a:cubicBezTo>
                    <a:pt x="7888" y="573"/>
                    <a:pt x="7009" y="0"/>
                    <a:pt x="6008" y="0"/>
                  </a:cubicBezTo>
                  <a:cubicBezTo>
                    <a:pt x="5272" y="0"/>
                    <a:pt x="4720" y="307"/>
                    <a:pt x="4332" y="797"/>
                  </a:cubicBezTo>
                  <a:cubicBezTo>
                    <a:pt x="3985" y="287"/>
                    <a:pt x="3515" y="0"/>
                    <a:pt x="2800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8" name="Google Shape;368;g2fc26f5d98e_0_853"/>
            <p:cNvSpPr/>
            <p:nvPr/>
          </p:nvSpPr>
          <p:spPr>
            <a:xfrm>
              <a:off x="4532325" y="2490700"/>
              <a:ext cx="197725" cy="137450"/>
            </a:xfrm>
            <a:custGeom>
              <a:avLst/>
              <a:gdLst/>
              <a:ahLst/>
              <a:cxnLst/>
              <a:rect l="l" t="t" r="r" b="b"/>
              <a:pathLst>
                <a:path w="7909" h="5498" extrusionOk="0">
                  <a:moveTo>
                    <a:pt x="2800" y="0"/>
                  </a:moveTo>
                  <a:cubicBezTo>
                    <a:pt x="2167" y="0"/>
                    <a:pt x="1636" y="246"/>
                    <a:pt x="1268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1" y="103"/>
                  </a:lnTo>
                  <a:lnTo>
                    <a:pt x="1" y="5497"/>
                  </a:lnTo>
                  <a:lnTo>
                    <a:pt x="1288" y="5497"/>
                  </a:lnTo>
                  <a:lnTo>
                    <a:pt x="1288" y="2330"/>
                  </a:lnTo>
                  <a:cubicBezTo>
                    <a:pt x="1288" y="1431"/>
                    <a:pt x="1881" y="1124"/>
                    <a:pt x="2330" y="1124"/>
                  </a:cubicBezTo>
                  <a:cubicBezTo>
                    <a:pt x="3127" y="1124"/>
                    <a:pt x="3311" y="1696"/>
                    <a:pt x="3311" y="2371"/>
                  </a:cubicBezTo>
                  <a:lnTo>
                    <a:pt x="3311" y="5497"/>
                  </a:lnTo>
                  <a:lnTo>
                    <a:pt x="4598" y="5497"/>
                  </a:lnTo>
                  <a:lnTo>
                    <a:pt x="4598" y="2371"/>
                  </a:lnTo>
                  <a:cubicBezTo>
                    <a:pt x="4598" y="1676"/>
                    <a:pt x="4905" y="1124"/>
                    <a:pt x="5641" y="1124"/>
                  </a:cubicBezTo>
                  <a:cubicBezTo>
                    <a:pt x="6356" y="1124"/>
                    <a:pt x="6621" y="1615"/>
                    <a:pt x="6621" y="2350"/>
                  </a:cubicBezTo>
                  <a:lnTo>
                    <a:pt x="6621" y="5497"/>
                  </a:lnTo>
                  <a:lnTo>
                    <a:pt x="7909" y="5497"/>
                  </a:lnTo>
                  <a:lnTo>
                    <a:pt x="7909" y="1901"/>
                  </a:lnTo>
                  <a:cubicBezTo>
                    <a:pt x="7909" y="573"/>
                    <a:pt x="7010" y="0"/>
                    <a:pt x="6008" y="0"/>
                  </a:cubicBezTo>
                  <a:cubicBezTo>
                    <a:pt x="5273" y="0"/>
                    <a:pt x="4721" y="307"/>
                    <a:pt x="4353" y="797"/>
                  </a:cubicBezTo>
                  <a:lnTo>
                    <a:pt x="4333" y="797"/>
                  </a:lnTo>
                  <a:cubicBezTo>
                    <a:pt x="4006" y="287"/>
                    <a:pt x="3515" y="0"/>
                    <a:pt x="2800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9" name="Google Shape;369;g2fc26f5d98e_0_853"/>
            <p:cNvSpPr/>
            <p:nvPr/>
          </p:nvSpPr>
          <p:spPr>
            <a:xfrm>
              <a:off x="4758125" y="2490700"/>
              <a:ext cx="120075" cy="140500"/>
            </a:xfrm>
            <a:custGeom>
              <a:avLst/>
              <a:gdLst/>
              <a:ahLst/>
              <a:cxnLst/>
              <a:rect l="l" t="t" r="r" b="b"/>
              <a:pathLst>
                <a:path w="4803" h="5620" extrusionOk="0">
                  <a:moveTo>
                    <a:pt x="2473" y="1083"/>
                  </a:moveTo>
                  <a:cubicBezTo>
                    <a:pt x="3004" y="1083"/>
                    <a:pt x="3515" y="1390"/>
                    <a:pt x="3515" y="2126"/>
                  </a:cubicBezTo>
                  <a:lnTo>
                    <a:pt x="3515" y="2269"/>
                  </a:lnTo>
                  <a:lnTo>
                    <a:pt x="1329" y="2269"/>
                  </a:lnTo>
                  <a:lnTo>
                    <a:pt x="1329" y="2187"/>
                  </a:lnTo>
                  <a:cubicBezTo>
                    <a:pt x="1329" y="1390"/>
                    <a:pt x="1921" y="1083"/>
                    <a:pt x="2473" y="1083"/>
                  </a:cubicBezTo>
                  <a:close/>
                  <a:moveTo>
                    <a:pt x="2473" y="0"/>
                  </a:moveTo>
                  <a:cubicBezTo>
                    <a:pt x="1145" y="0"/>
                    <a:pt x="1" y="838"/>
                    <a:pt x="1" y="2371"/>
                  </a:cubicBezTo>
                  <a:lnTo>
                    <a:pt x="1" y="3413"/>
                  </a:lnTo>
                  <a:cubicBezTo>
                    <a:pt x="1" y="4884"/>
                    <a:pt x="1186" y="5620"/>
                    <a:pt x="2514" y="5620"/>
                  </a:cubicBezTo>
                  <a:cubicBezTo>
                    <a:pt x="3474" y="5620"/>
                    <a:pt x="4333" y="5252"/>
                    <a:pt x="4741" y="4414"/>
                  </a:cubicBezTo>
                  <a:lnTo>
                    <a:pt x="3761" y="3842"/>
                  </a:lnTo>
                  <a:cubicBezTo>
                    <a:pt x="3474" y="4271"/>
                    <a:pt x="3025" y="4537"/>
                    <a:pt x="2575" y="4537"/>
                  </a:cubicBezTo>
                  <a:cubicBezTo>
                    <a:pt x="1901" y="4537"/>
                    <a:pt x="1349" y="4149"/>
                    <a:pt x="1349" y="3454"/>
                  </a:cubicBezTo>
                  <a:lnTo>
                    <a:pt x="1349" y="3168"/>
                  </a:lnTo>
                  <a:lnTo>
                    <a:pt x="4803" y="3168"/>
                  </a:lnTo>
                  <a:lnTo>
                    <a:pt x="4803" y="2126"/>
                  </a:lnTo>
                  <a:cubicBezTo>
                    <a:pt x="4803" y="695"/>
                    <a:pt x="3638" y="0"/>
                    <a:pt x="247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0" name="Google Shape;370;g2fc26f5d98e_0_853"/>
            <p:cNvSpPr/>
            <p:nvPr/>
          </p:nvSpPr>
          <p:spPr>
            <a:xfrm>
              <a:off x="3487650" y="2756350"/>
              <a:ext cx="131300" cy="188000"/>
            </a:xfrm>
            <a:custGeom>
              <a:avLst/>
              <a:gdLst/>
              <a:ahLst/>
              <a:cxnLst/>
              <a:rect l="l" t="t" r="r" b="b"/>
              <a:pathLst>
                <a:path w="5252" h="7520" extrusionOk="0">
                  <a:moveTo>
                    <a:pt x="0" y="0"/>
                  </a:moveTo>
                  <a:lnTo>
                    <a:pt x="0" y="7520"/>
                  </a:lnTo>
                  <a:lnTo>
                    <a:pt x="5252" y="7520"/>
                  </a:lnTo>
                  <a:lnTo>
                    <a:pt x="5252" y="6294"/>
                  </a:lnTo>
                  <a:lnTo>
                    <a:pt x="1390" y="6294"/>
                  </a:lnTo>
                  <a:lnTo>
                    <a:pt x="1390" y="4312"/>
                  </a:lnTo>
                  <a:lnTo>
                    <a:pt x="4782" y="4312"/>
                  </a:lnTo>
                  <a:lnTo>
                    <a:pt x="4782" y="3065"/>
                  </a:lnTo>
                  <a:lnTo>
                    <a:pt x="1390" y="3065"/>
                  </a:lnTo>
                  <a:lnTo>
                    <a:pt x="1390" y="1226"/>
                  </a:lnTo>
                  <a:lnTo>
                    <a:pt x="5211" y="1226"/>
                  </a:lnTo>
                  <a:lnTo>
                    <a:pt x="5211" y="0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1" name="Google Shape;371;g2fc26f5d98e_0_853"/>
            <p:cNvSpPr/>
            <p:nvPr/>
          </p:nvSpPr>
          <p:spPr>
            <a:xfrm>
              <a:off x="3650600" y="2756350"/>
              <a:ext cx="58275" cy="189550"/>
            </a:xfrm>
            <a:custGeom>
              <a:avLst/>
              <a:gdLst/>
              <a:ahLst/>
              <a:cxnLst/>
              <a:rect l="l" t="t" r="r" b="b"/>
              <a:pathLst>
                <a:path w="2331" h="7582" extrusionOk="0">
                  <a:moveTo>
                    <a:pt x="1" y="0"/>
                  </a:moveTo>
                  <a:lnTo>
                    <a:pt x="1" y="6069"/>
                  </a:lnTo>
                  <a:cubicBezTo>
                    <a:pt x="1" y="6559"/>
                    <a:pt x="21" y="7581"/>
                    <a:pt x="1308" y="7581"/>
                  </a:cubicBezTo>
                  <a:cubicBezTo>
                    <a:pt x="1635" y="7581"/>
                    <a:pt x="2064" y="7520"/>
                    <a:pt x="2330" y="7438"/>
                  </a:cubicBezTo>
                  <a:lnTo>
                    <a:pt x="2330" y="6457"/>
                  </a:lnTo>
                  <a:cubicBezTo>
                    <a:pt x="2105" y="6478"/>
                    <a:pt x="1983" y="6498"/>
                    <a:pt x="1758" y="6498"/>
                  </a:cubicBezTo>
                  <a:cubicBezTo>
                    <a:pt x="1390" y="6498"/>
                    <a:pt x="1288" y="6294"/>
                    <a:pt x="1288" y="6069"/>
                  </a:cubicBezTo>
                  <a:lnTo>
                    <a:pt x="1288" y="0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2" name="Google Shape;372;g2fc26f5d98e_0_853"/>
            <p:cNvSpPr/>
            <p:nvPr/>
          </p:nvSpPr>
          <p:spPr>
            <a:xfrm>
              <a:off x="3723150" y="2806400"/>
              <a:ext cx="120075" cy="140500"/>
            </a:xfrm>
            <a:custGeom>
              <a:avLst/>
              <a:gdLst/>
              <a:ahLst/>
              <a:cxnLst/>
              <a:rect l="l" t="t" r="r" b="b"/>
              <a:pathLst>
                <a:path w="4803" h="5620" extrusionOk="0">
                  <a:moveTo>
                    <a:pt x="3413" y="3250"/>
                  </a:moveTo>
                  <a:lnTo>
                    <a:pt x="3413" y="3515"/>
                  </a:lnTo>
                  <a:cubicBezTo>
                    <a:pt x="3413" y="4108"/>
                    <a:pt x="3249" y="4598"/>
                    <a:pt x="2228" y="4598"/>
                  </a:cubicBezTo>
                  <a:cubicBezTo>
                    <a:pt x="1615" y="4598"/>
                    <a:pt x="1247" y="4373"/>
                    <a:pt x="1247" y="3924"/>
                  </a:cubicBezTo>
                  <a:cubicBezTo>
                    <a:pt x="1247" y="3454"/>
                    <a:pt x="1615" y="3250"/>
                    <a:pt x="2146" y="3250"/>
                  </a:cubicBezTo>
                  <a:close/>
                  <a:moveTo>
                    <a:pt x="2391" y="1"/>
                  </a:moveTo>
                  <a:cubicBezTo>
                    <a:pt x="1390" y="1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10" y="1737"/>
                  </a:lnTo>
                  <a:lnTo>
                    <a:pt x="1410" y="1554"/>
                  </a:lnTo>
                  <a:cubicBezTo>
                    <a:pt x="1410" y="1206"/>
                    <a:pt x="1819" y="1022"/>
                    <a:pt x="2391" y="1022"/>
                  </a:cubicBezTo>
                  <a:cubicBezTo>
                    <a:pt x="3045" y="1022"/>
                    <a:pt x="3413" y="1247"/>
                    <a:pt x="3413" y="1819"/>
                  </a:cubicBezTo>
                  <a:lnTo>
                    <a:pt x="3413" y="2330"/>
                  </a:lnTo>
                  <a:lnTo>
                    <a:pt x="1982" y="2330"/>
                  </a:lnTo>
                  <a:cubicBezTo>
                    <a:pt x="940" y="2330"/>
                    <a:pt x="0" y="2943"/>
                    <a:pt x="0" y="3985"/>
                  </a:cubicBezTo>
                  <a:cubicBezTo>
                    <a:pt x="0" y="5007"/>
                    <a:pt x="756" y="5620"/>
                    <a:pt x="1880" y="5620"/>
                  </a:cubicBezTo>
                  <a:cubicBezTo>
                    <a:pt x="2575" y="5620"/>
                    <a:pt x="2984" y="5518"/>
                    <a:pt x="3454" y="5007"/>
                  </a:cubicBezTo>
                  <a:lnTo>
                    <a:pt x="3474" y="5007"/>
                  </a:lnTo>
                  <a:cubicBezTo>
                    <a:pt x="3494" y="5109"/>
                    <a:pt x="3515" y="5436"/>
                    <a:pt x="3535" y="5518"/>
                  </a:cubicBezTo>
                  <a:lnTo>
                    <a:pt x="4802" y="5518"/>
                  </a:lnTo>
                  <a:cubicBezTo>
                    <a:pt x="4741" y="5395"/>
                    <a:pt x="4700" y="4598"/>
                    <a:pt x="4700" y="4353"/>
                  </a:cubicBezTo>
                  <a:lnTo>
                    <a:pt x="4700" y="1737"/>
                  </a:lnTo>
                  <a:cubicBezTo>
                    <a:pt x="4700" y="409"/>
                    <a:pt x="3597" y="1"/>
                    <a:pt x="2391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3" name="Google Shape;373;g2fc26f5d98e_0_853"/>
            <p:cNvSpPr/>
            <p:nvPr/>
          </p:nvSpPr>
          <p:spPr>
            <a:xfrm>
              <a:off x="3872825" y="2806925"/>
              <a:ext cx="86350" cy="137425"/>
            </a:xfrm>
            <a:custGeom>
              <a:avLst/>
              <a:gdLst/>
              <a:ahLst/>
              <a:cxnLst/>
              <a:rect l="l" t="t" r="r" b="b"/>
              <a:pathLst>
                <a:path w="3454" h="5497" extrusionOk="0">
                  <a:moveTo>
                    <a:pt x="3025" y="0"/>
                  </a:moveTo>
                  <a:cubicBezTo>
                    <a:pt x="2391" y="0"/>
                    <a:pt x="1594" y="429"/>
                    <a:pt x="1267" y="1001"/>
                  </a:cubicBezTo>
                  <a:lnTo>
                    <a:pt x="1247" y="1001"/>
                  </a:lnTo>
                  <a:lnTo>
                    <a:pt x="1247" y="102"/>
                  </a:lnTo>
                  <a:lnTo>
                    <a:pt x="0" y="102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738"/>
                  </a:lnTo>
                  <a:cubicBezTo>
                    <a:pt x="1288" y="1737"/>
                    <a:pt x="2003" y="1165"/>
                    <a:pt x="2984" y="1165"/>
                  </a:cubicBezTo>
                  <a:cubicBezTo>
                    <a:pt x="3147" y="1165"/>
                    <a:pt x="3290" y="1165"/>
                    <a:pt x="3454" y="1206"/>
                  </a:cubicBezTo>
                  <a:lnTo>
                    <a:pt x="3454" y="20"/>
                  </a:lnTo>
                  <a:cubicBezTo>
                    <a:pt x="3331" y="0"/>
                    <a:pt x="3168" y="0"/>
                    <a:pt x="302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4" name="Google Shape;374;g2fc26f5d98e_0_853"/>
            <p:cNvSpPr/>
            <p:nvPr/>
          </p:nvSpPr>
          <p:spPr>
            <a:xfrm>
              <a:off x="3975000" y="2806925"/>
              <a:ext cx="121600" cy="189025"/>
            </a:xfrm>
            <a:custGeom>
              <a:avLst/>
              <a:gdLst/>
              <a:ahLst/>
              <a:cxnLst/>
              <a:rect l="l" t="t" r="r" b="b"/>
              <a:pathLst>
                <a:path w="4864" h="7561" extrusionOk="0">
                  <a:moveTo>
                    <a:pt x="2452" y="1103"/>
                  </a:moveTo>
                  <a:cubicBezTo>
                    <a:pt x="3106" y="1103"/>
                    <a:pt x="3617" y="1471"/>
                    <a:pt x="3617" y="2125"/>
                  </a:cubicBezTo>
                  <a:lnTo>
                    <a:pt x="3617" y="3331"/>
                  </a:lnTo>
                  <a:cubicBezTo>
                    <a:pt x="3617" y="4107"/>
                    <a:pt x="3024" y="4393"/>
                    <a:pt x="2493" y="4393"/>
                  </a:cubicBezTo>
                  <a:cubicBezTo>
                    <a:pt x="1819" y="4393"/>
                    <a:pt x="1308" y="4005"/>
                    <a:pt x="1308" y="3351"/>
                  </a:cubicBezTo>
                  <a:lnTo>
                    <a:pt x="1308" y="2166"/>
                  </a:lnTo>
                  <a:cubicBezTo>
                    <a:pt x="1308" y="1390"/>
                    <a:pt x="1901" y="1103"/>
                    <a:pt x="2452" y="1103"/>
                  </a:cubicBezTo>
                  <a:close/>
                  <a:moveTo>
                    <a:pt x="2125" y="0"/>
                  </a:moveTo>
                  <a:cubicBezTo>
                    <a:pt x="940" y="0"/>
                    <a:pt x="0" y="797"/>
                    <a:pt x="0" y="2268"/>
                  </a:cubicBezTo>
                  <a:lnTo>
                    <a:pt x="0" y="3290"/>
                  </a:lnTo>
                  <a:cubicBezTo>
                    <a:pt x="0" y="4679"/>
                    <a:pt x="838" y="5415"/>
                    <a:pt x="2146" y="5415"/>
                  </a:cubicBezTo>
                  <a:cubicBezTo>
                    <a:pt x="2759" y="5415"/>
                    <a:pt x="3249" y="5190"/>
                    <a:pt x="3597" y="4720"/>
                  </a:cubicBezTo>
                  <a:lnTo>
                    <a:pt x="3617" y="4720"/>
                  </a:lnTo>
                  <a:lnTo>
                    <a:pt x="3617" y="5272"/>
                  </a:lnTo>
                  <a:cubicBezTo>
                    <a:pt x="3617" y="6048"/>
                    <a:pt x="3188" y="6539"/>
                    <a:pt x="2391" y="6539"/>
                  </a:cubicBezTo>
                  <a:cubicBezTo>
                    <a:pt x="1941" y="6539"/>
                    <a:pt x="1574" y="6335"/>
                    <a:pt x="1308" y="5824"/>
                  </a:cubicBezTo>
                  <a:lnTo>
                    <a:pt x="82" y="6253"/>
                  </a:lnTo>
                  <a:cubicBezTo>
                    <a:pt x="368" y="7152"/>
                    <a:pt x="1410" y="7561"/>
                    <a:pt x="2289" y="7561"/>
                  </a:cubicBezTo>
                  <a:cubicBezTo>
                    <a:pt x="4148" y="7561"/>
                    <a:pt x="4864" y="6294"/>
                    <a:pt x="4864" y="5047"/>
                  </a:cubicBezTo>
                  <a:lnTo>
                    <a:pt x="4864" y="102"/>
                  </a:lnTo>
                  <a:lnTo>
                    <a:pt x="3637" y="102"/>
                  </a:lnTo>
                  <a:lnTo>
                    <a:pt x="3637" y="736"/>
                  </a:lnTo>
                  <a:lnTo>
                    <a:pt x="3617" y="736"/>
                  </a:lnTo>
                  <a:cubicBezTo>
                    <a:pt x="3331" y="327"/>
                    <a:pt x="2759" y="0"/>
                    <a:pt x="212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5" name="Google Shape;375;g2fc26f5d98e_0_853"/>
            <p:cNvSpPr/>
            <p:nvPr/>
          </p:nvSpPr>
          <p:spPr>
            <a:xfrm>
              <a:off x="4130300" y="2754800"/>
              <a:ext cx="32200" cy="189550"/>
            </a:xfrm>
            <a:custGeom>
              <a:avLst/>
              <a:gdLst/>
              <a:ahLst/>
              <a:cxnLst/>
              <a:rect l="l" t="t" r="r" b="b"/>
              <a:pathLst>
                <a:path w="1288" h="7582" extrusionOk="0">
                  <a:moveTo>
                    <a:pt x="0" y="1"/>
                  </a:moveTo>
                  <a:lnTo>
                    <a:pt x="0" y="1370"/>
                  </a:lnTo>
                  <a:lnTo>
                    <a:pt x="1288" y="1370"/>
                  </a:lnTo>
                  <a:lnTo>
                    <a:pt x="1288" y="1"/>
                  </a:lnTo>
                  <a:close/>
                  <a:moveTo>
                    <a:pt x="0" y="2187"/>
                  </a:moveTo>
                  <a:lnTo>
                    <a:pt x="0" y="7582"/>
                  </a:lnTo>
                  <a:lnTo>
                    <a:pt x="1288" y="7582"/>
                  </a:lnTo>
                  <a:lnTo>
                    <a:pt x="1288" y="2187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6" name="Google Shape;376;g2fc26f5d98e_0_853"/>
            <p:cNvSpPr/>
            <p:nvPr/>
          </p:nvSpPr>
          <p:spPr>
            <a:xfrm>
              <a:off x="3479475" y="3072550"/>
              <a:ext cx="122625" cy="191075"/>
            </a:xfrm>
            <a:custGeom>
              <a:avLst/>
              <a:gdLst/>
              <a:ahLst/>
              <a:cxnLst/>
              <a:rect l="l" t="t" r="r" b="b"/>
              <a:pathLst>
                <a:path w="4905" h="7643" extrusionOk="0">
                  <a:moveTo>
                    <a:pt x="2432" y="3107"/>
                  </a:moveTo>
                  <a:cubicBezTo>
                    <a:pt x="3106" y="3107"/>
                    <a:pt x="3617" y="3495"/>
                    <a:pt x="3617" y="4149"/>
                  </a:cubicBezTo>
                  <a:lnTo>
                    <a:pt x="3617" y="5477"/>
                  </a:lnTo>
                  <a:cubicBezTo>
                    <a:pt x="3617" y="6253"/>
                    <a:pt x="3024" y="6540"/>
                    <a:pt x="2473" y="6540"/>
                  </a:cubicBezTo>
                  <a:cubicBezTo>
                    <a:pt x="1819" y="6540"/>
                    <a:pt x="1308" y="6151"/>
                    <a:pt x="1308" y="5497"/>
                  </a:cubicBezTo>
                  <a:lnTo>
                    <a:pt x="1308" y="4169"/>
                  </a:lnTo>
                  <a:cubicBezTo>
                    <a:pt x="1308" y="3393"/>
                    <a:pt x="1901" y="3107"/>
                    <a:pt x="2432" y="3107"/>
                  </a:cubicBezTo>
                  <a:close/>
                  <a:moveTo>
                    <a:pt x="3637" y="1"/>
                  </a:moveTo>
                  <a:lnTo>
                    <a:pt x="3637" y="2678"/>
                  </a:lnTo>
                  <a:lnTo>
                    <a:pt x="3597" y="2678"/>
                  </a:lnTo>
                  <a:cubicBezTo>
                    <a:pt x="3331" y="2310"/>
                    <a:pt x="2820" y="2003"/>
                    <a:pt x="2227" y="2003"/>
                  </a:cubicBezTo>
                  <a:cubicBezTo>
                    <a:pt x="1022" y="2003"/>
                    <a:pt x="0" y="2739"/>
                    <a:pt x="0" y="4210"/>
                  </a:cubicBezTo>
                  <a:lnTo>
                    <a:pt x="0" y="5518"/>
                  </a:lnTo>
                  <a:cubicBezTo>
                    <a:pt x="0" y="6887"/>
                    <a:pt x="961" y="7643"/>
                    <a:pt x="2125" y="7643"/>
                  </a:cubicBezTo>
                  <a:cubicBezTo>
                    <a:pt x="2616" y="7643"/>
                    <a:pt x="3351" y="7336"/>
                    <a:pt x="3658" y="6907"/>
                  </a:cubicBezTo>
                  <a:lnTo>
                    <a:pt x="3658" y="7520"/>
                  </a:lnTo>
                  <a:lnTo>
                    <a:pt x="4904" y="7520"/>
                  </a:lnTo>
                  <a:lnTo>
                    <a:pt x="4904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7" name="Google Shape;377;g2fc26f5d98e_0_853"/>
            <p:cNvSpPr/>
            <p:nvPr/>
          </p:nvSpPr>
          <p:spPr>
            <a:xfrm>
              <a:off x="3630675" y="3123125"/>
              <a:ext cx="120075" cy="140500"/>
            </a:xfrm>
            <a:custGeom>
              <a:avLst/>
              <a:gdLst/>
              <a:ahLst/>
              <a:cxnLst/>
              <a:rect l="l" t="t" r="r" b="b"/>
              <a:pathLst>
                <a:path w="4803" h="5620" extrusionOk="0">
                  <a:moveTo>
                    <a:pt x="2494" y="1084"/>
                  </a:moveTo>
                  <a:cubicBezTo>
                    <a:pt x="3004" y="1084"/>
                    <a:pt x="3536" y="1390"/>
                    <a:pt x="3536" y="2126"/>
                  </a:cubicBezTo>
                  <a:lnTo>
                    <a:pt x="3536" y="2269"/>
                  </a:lnTo>
                  <a:lnTo>
                    <a:pt x="1349" y="2269"/>
                  </a:lnTo>
                  <a:lnTo>
                    <a:pt x="1349" y="2187"/>
                  </a:lnTo>
                  <a:cubicBezTo>
                    <a:pt x="1349" y="1390"/>
                    <a:pt x="1942" y="1084"/>
                    <a:pt x="2494" y="1084"/>
                  </a:cubicBezTo>
                  <a:close/>
                  <a:moveTo>
                    <a:pt x="2473" y="1"/>
                  </a:moveTo>
                  <a:cubicBezTo>
                    <a:pt x="1145" y="1"/>
                    <a:pt x="1" y="838"/>
                    <a:pt x="1" y="2371"/>
                  </a:cubicBezTo>
                  <a:lnTo>
                    <a:pt x="1" y="3413"/>
                  </a:lnTo>
                  <a:cubicBezTo>
                    <a:pt x="1" y="4884"/>
                    <a:pt x="1206" y="5620"/>
                    <a:pt x="2534" y="5620"/>
                  </a:cubicBezTo>
                  <a:cubicBezTo>
                    <a:pt x="3474" y="5620"/>
                    <a:pt x="4333" y="5252"/>
                    <a:pt x="4741" y="4414"/>
                  </a:cubicBezTo>
                  <a:lnTo>
                    <a:pt x="3761" y="3842"/>
                  </a:lnTo>
                  <a:cubicBezTo>
                    <a:pt x="3474" y="4251"/>
                    <a:pt x="3025" y="4537"/>
                    <a:pt x="2596" y="4537"/>
                  </a:cubicBezTo>
                  <a:cubicBezTo>
                    <a:pt x="1901" y="4537"/>
                    <a:pt x="1349" y="4149"/>
                    <a:pt x="1349" y="3454"/>
                  </a:cubicBezTo>
                  <a:lnTo>
                    <a:pt x="1349" y="3168"/>
                  </a:lnTo>
                  <a:lnTo>
                    <a:pt x="4803" y="3168"/>
                  </a:lnTo>
                  <a:lnTo>
                    <a:pt x="4803" y="2126"/>
                  </a:lnTo>
                  <a:cubicBezTo>
                    <a:pt x="4803" y="695"/>
                    <a:pt x="3658" y="1"/>
                    <a:pt x="247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8" name="Google Shape;378;g2fc26f5d98e_0_853"/>
            <p:cNvSpPr/>
            <p:nvPr/>
          </p:nvSpPr>
          <p:spPr>
            <a:xfrm>
              <a:off x="3828375" y="3072550"/>
              <a:ext cx="158400" cy="188525"/>
            </a:xfrm>
            <a:custGeom>
              <a:avLst/>
              <a:gdLst/>
              <a:ahLst/>
              <a:cxnLst/>
              <a:rect l="l" t="t" r="r" b="b"/>
              <a:pathLst>
                <a:path w="6336" h="7541" extrusionOk="0">
                  <a:moveTo>
                    <a:pt x="1" y="1"/>
                  </a:moveTo>
                  <a:lnTo>
                    <a:pt x="2473" y="7541"/>
                  </a:lnTo>
                  <a:lnTo>
                    <a:pt x="3842" y="7541"/>
                  </a:lnTo>
                  <a:lnTo>
                    <a:pt x="6335" y="1"/>
                  </a:lnTo>
                  <a:lnTo>
                    <a:pt x="4925" y="1"/>
                  </a:lnTo>
                  <a:lnTo>
                    <a:pt x="3229" y="5538"/>
                  </a:lnTo>
                  <a:lnTo>
                    <a:pt x="3209" y="5538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9" name="Google Shape;379;g2fc26f5d98e_0_853"/>
            <p:cNvSpPr/>
            <p:nvPr/>
          </p:nvSpPr>
          <p:spPr>
            <a:xfrm>
              <a:off x="3982150" y="3122625"/>
              <a:ext cx="120075" cy="140500"/>
            </a:xfrm>
            <a:custGeom>
              <a:avLst/>
              <a:gdLst/>
              <a:ahLst/>
              <a:cxnLst/>
              <a:rect l="l" t="t" r="r" b="b"/>
              <a:pathLst>
                <a:path w="4803" h="5620" extrusionOk="0">
                  <a:moveTo>
                    <a:pt x="3413" y="3249"/>
                  </a:moveTo>
                  <a:lnTo>
                    <a:pt x="3413" y="3515"/>
                  </a:lnTo>
                  <a:cubicBezTo>
                    <a:pt x="3413" y="4107"/>
                    <a:pt x="3249" y="4598"/>
                    <a:pt x="2228" y="4598"/>
                  </a:cubicBezTo>
                  <a:cubicBezTo>
                    <a:pt x="1615" y="4598"/>
                    <a:pt x="1247" y="4373"/>
                    <a:pt x="1247" y="3923"/>
                  </a:cubicBezTo>
                  <a:cubicBezTo>
                    <a:pt x="1247" y="3454"/>
                    <a:pt x="1615" y="3249"/>
                    <a:pt x="2166" y="3249"/>
                  </a:cubicBezTo>
                  <a:close/>
                  <a:moveTo>
                    <a:pt x="2391" y="0"/>
                  </a:moveTo>
                  <a:cubicBezTo>
                    <a:pt x="1390" y="0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10" y="1737"/>
                  </a:lnTo>
                  <a:lnTo>
                    <a:pt x="1410" y="1553"/>
                  </a:lnTo>
                  <a:cubicBezTo>
                    <a:pt x="1410" y="1206"/>
                    <a:pt x="1819" y="1001"/>
                    <a:pt x="2391" y="1001"/>
                  </a:cubicBezTo>
                  <a:cubicBezTo>
                    <a:pt x="3045" y="1001"/>
                    <a:pt x="3413" y="1247"/>
                    <a:pt x="3413" y="1819"/>
                  </a:cubicBezTo>
                  <a:lnTo>
                    <a:pt x="3413" y="2330"/>
                  </a:lnTo>
                  <a:lnTo>
                    <a:pt x="1982" y="2330"/>
                  </a:lnTo>
                  <a:cubicBezTo>
                    <a:pt x="940" y="2330"/>
                    <a:pt x="0" y="2943"/>
                    <a:pt x="0" y="3985"/>
                  </a:cubicBezTo>
                  <a:cubicBezTo>
                    <a:pt x="0" y="5006"/>
                    <a:pt x="756" y="5620"/>
                    <a:pt x="1880" y="5620"/>
                  </a:cubicBezTo>
                  <a:cubicBezTo>
                    <a:pt x="2575" y="5620"/>
                    <a:pt x="2984" y="5517"/>
                    <a:pt x="3454" y="5027"/>
                  </a:cubicBezTo>
                  <a:lnTo>
                    <a:pt x="3474" y="5027"/>
                  </a:lnTo>
                  <a:cubicBezTo>
                    <a:pt x="3495" y="5109"/>
                    <a:pt x="3515" y="5436"/>
                    <a:pt x="3535" y="5517"/>
                  </a:cubicBezTo>
                  <a:lnTo>
                    <a:pt x="4802" y="5517"/>
                  </a:lnTo>
                  <a:cubicBezTo>
                    <a:pt x="4741" y="5395"/>
                    <a:pt x="4700" y="4598"/>
                    <a:pt x="4700" y="4353"/>
                  </a:cubicBezTo>
                  <a:lnTo>
                    <a:pt x="4700" y="1717"/>
                  </a:lnTo>
                  <a:cubicBezTo>
                    <a:pt x="4700" y="409"/>
                    <a:pt x="3597" y="0"/>
                    <a:pt x="2391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0" name="Google Shape;380;g2fc26f5d98e_0_853"/>
            <p:cNvSpPr/>
            <p:nvPr/>
          </p:nvSpPr>
          <p:spPr>
            <a:xfrm>
              <a:off x="4127225" y="3123125"/>
              <a:ext cx="120575" cy="140500"/>
            </a:xfrm>
            <a:custGeom>
              <a:avLst/>
              <a:gdLst/>
              <a:ahLst/>
              <a:cxnLst/>
              <a:rect l="l" t="t" r="r" b="b"/>
              <a:pathLst>
                <a:path w="4823" h="5620" extrusionOk="0">
                  <a:moveTo>
                    <a:pt x="2473" y="1"/>
                  </a:moveTo>
                  <a:cubicBezTo>
                    <a:pt x="1124" y="1"/>
                    <a:pt x="1" y="838"/>
                    <a:pt x="1" y="2371"/>
                  </a:cubicBezTo>
                  <a:lnTo>
                    <a:pt x="1" y="3413"/>
                  </a:lnTo>
                  <a:cubicBezTo>
                    <a:pt x="1" y="4843"/>
                    <a:pt x="1186" y="5620"/>
                    <a:pt x="2514" y="5620"/>
                  </a:cubicBezTo>
                  <a:cubicBezTo>
                    <a:pt x="3679" y="5620"/>
                    <a:pt x="4823" y="4946"/>
                    <a:pt x="4823" y="3515"/>
                  </a:cubicBezTo>
                  <a:lnTo>
                    <a:pt x="4823" y="3454"/>
                  </a:lnTo>
                  <a:lnTo>
                    <a:pt x="3577" y="3454"/>
                  </a:lnTo>
                  <a:lnTo>
                    <a:pt x="3577" y="3515"/>
                  </a:lnTo>
                  <a:cubicBezTo>
                    <a:pt x="3577" y="4251"/>
                    <a:pt x="3025" y="4537"/>
                    <a:pt x="2514" y="4537"/>
                  </a:cubicBezTo>
                  <a:cubicBezTo>
                    <a:pt x="1819" y="4537"/>
                    <a:pt x="1329" y="4149"/>
                    <a:pt x="1329" y="3454"/>
                  </a:cubicBezTo>
                  <a:lnTo>
                    <a:pt x="1329" y="2187"/>
                  </a:lnTo>
                  <a:cubicBezTo>
                    <a:pt x="1329" y="1390"/>
                    <a:pt x="1921" y="1084"/>
                    <a:pt x="2473" y="1084"/>
                  </a:cubicBezTo>
                  <a:cubicBezTo>
                    <a:pt x="3004" y="1084"/>
                    <a:pt x="3577" y="1390"/>
                    <a:pt x="3577" y="2126"/>
                  </a:cubicBezTo>
                  <a:lnTo>
                    <a:pt x="3577" y="2228"/>
                  </a:lnTo>
                  <a:lnTo>
                    <a:pt x="4823" y="2228"/>
                  </a:lnTo>
                  <a:lnTo>
                    <a:pt x="4823" y="2126"/>
                  </a:lnTo>
                  <a:cubicBezTo>
                    <a:pt x="4823" y="695"/>
                    <a:pt x="3638" y="1"/>
                    <a:pt x="247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1" name="Google Shape;381;g2fc26f5d98e_0_853"/>
            <p:cNvSpPr/>
            <p:nvPr/>
          </p:nvSpPr>
          <p:spPr>
            <a:xfrm>
              <a:off x="4265675" y="3123125"/>
              <a:ext cx="121100" cy="140500"/>
            </a:xfrm>
            <a:custGeom>
              <a:avLst/>
              <a:gdLst/>
              <a:ahLst/>
              <a:cxnLst/>
              <a:rect l="l" t="t" r="r" b="b"/>
              <a:pathLst>
                <a:path w="4844" h="5620" extrusionOk="0">
                  <a:moveTo>
                    <a:pt x="2473" y="1"/>
                  </a:moveTo>
                  <a:cubicBezTo>
                    <a:pt x="1145" y="1"/>
                    <a:pt x="0" y="838"/>
                    <a:pt x="0" y="2371"/>
                  </a:cubicBezTo>
                  <a:lnTo>
                    <a:pt x="0" y="3413"/>
                  </a:lnTo>
                  <a:cubicBezTo>
                    <a:pt x="0" y="4843"/>
                    <a:pt x="1185" y="5620"/>
                    <a:pt x="2514" y="5620"/>
                  </a:cubicBezTo>
                  <a:cubicBezTo>
                    <a:pt x="3678" y="5620"/>
                    <a:pt x="4843" y="4946"/>
                    <a:pt x="4843" y="3515"/>
                  </a:cubicBezTo>
                  <a:lnTo>
                    <a:pt x="4843" y="3454"/>
                  </a:lnTo>
                  <a:lnTo>
                    <a:pt x="3576" y="3454"/>
                  </a:lnTo>
                  <a:lnTo>
                    <a:pt x="3576" y="3515"/>
                  </a:lnTo>
                  <a:cubicBezTo>
                    <a:pt x="3576" y="4251"/>
                    <a:pt x="3045" y="4537"/>
                    <a:pt x="2514" y="4537"/>
                  </a:cubicBezTo>
                  <a:cubicBezTo>
                    <a:pt x="1839" y="4537"/>
                    <a:pt x="1328" y="4149"/>
                    <a:pt x="1328" y="3454"/>
                  </a:cubicBezTo>
                  <a:lnTo>
                    <a:pt x="1328" y="2187"/>
                  </a:lnTo>
                  <a:cubicBezTo>
                    <a:pt x="1328" y="1390"/>
                    <a:pt x="1921" y="1084"/>
                    <a:pt x="2473" y="1084"/>
                  </a:cubicBezTo>
                  <a:cubicBezTo>
                    <a:pt x="3004" y="1084"/>
                    <a:pt x="3576" y="1390"/>
                    <a:pt x="3576" y="2126"/>
                  </a:cubicBezTo>
                  <a:lnTo>
                    <a:pt x="3576" y="2228"/>
                  </a:lnTo>
                  <a:lnTo>
                    <a:pt x="4843" y="2228"/>
                  </a:lnTo>
                  <a:lnTo>
                    <a:pt x="4843" y="2126"/>
                  </a:lnTo>
                  <a:cubicBezTo>
                    <a:pt x="4843" y="695"/>
                    <a:pt x="3637" y="1"/>
                    <a:pt x="247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2" name="Google Shape;382;g2fc26f5d98e_0_853"/>
            <p:cNvSpPr/>
            <p:nvPr/>
          </p:nvSpPr>
          <p:spPr>
            <a:xfrm>
              <a:off x="4410750" y="3070500"/>
              <a:ext cx="31700" cy="190075"/>
            </a:xfrm>
            <a:custGeom>
              <a:avLst/>
              <a:gdLst/>
              <a:ahLst/>
              <a:cxnLst/>
              <a:rect l="l" t="t" r="r" b="b"/>
              <a:pathLst>
                <a:path w="1268" h="7603" extrusionOk="0">
                  <a:moveTo>
                    <a:pt x="0" y="1"/>
                  </a:moveTo>
                  <a:lnTo>
                    <a:pt x="0" y="1370"/>
                  </a:lnTo>
                  <a:lnTo>
                    <a:pt x="1267" y="1370"/>
                  </a:lnTo>
                  <a:lnTo>
                    <a:pt x="1267" y="1"/>
                  </a:lnTo>
                  <a:close/>
                  <a:moveTo>
                    <a:pt x="0" y="2208"/>
                  </a:moveTo>
                  <a:lnTo>
                    <a:pt x="0" y="7602"/>
                  </a:lnTo>
                  <a:lnTo>
                    <a:pt x="1267" y="7602"/>
                  </a:lnTo>
                  <a:lnTo>
                    <a:pt x="1267" y="2208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3" name="Google Shape;383;g2fc26f5d98e_0_853"/>
            <p:cNvSpPr/>
            <p:nvPr/>
          </p:nvSpPr>
          <p:spPr>
            <a:xfrm>
              <a:off x="4477675" y="3123125"/>
              <a:ext cx="117000" cy="137450"/>
            </a:xfrm>
            <a:custGeom>
              <a:avLst/>
              <a:gdLst/>
              <a:ahLst/>
              <a:cxnLst/>
              <a:rect l="l" t="t" r="r" b="b"/>
              <a:pathLst>
                <a:path w="4680" h="5498" extrusionOk="0">
                  <a:moveTo>
                    <a:pt x="2800" y="1"/>
                  </a:moveTo>
                  <a:cubicBezTo>
                    <a:pt x="2187" y="1"/>
                    <a:pt x="1615" y="246"/>
                    <a:pt x="1267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473"/>
                  </a:lnTo>
                  <a:cubicBezTo>
                    <a:pt x="1288" y="1554"/>
                    <a:pt x="1696" y="1124"/>
                    <a:pt x="2391" y="1124"/>
                  </a:cubicBezTo>
                  <a:cubicBezTo>
                    <a:pt x="3045" y="1124"/>
                    <a:pt x="3392" y="1554"/>
                    <a:pt x="3392" y="2371"/>
                  </a:cubicBezTo>
                  <a:lnTo>
                    <a:pt x="3392" y="5497"/>
                  </a:lnTo>
                  <a:lnTo>
                    <a:pt x="4680" y="5497"/>
                  </a:lnTo>
                  <a:lnTo>
                    <a:pt x="4680" y="2044"/>
                  </a:lnTo>
                  <a:cubicBezTo>
                    <a:pt x="4680" y="757"/>
                    <a:pt x="4005" y="1"/>
                    <a:pt x="2800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4" name="Google Shape;384;g2fc26f5d98e_0_853"/>
            <p:cNvSpPr/>
            <p:nvPr/>
          </p:nvSpPr>
          <p:spPr>
            <a:xfrm>
              <a:off x="4619175" y="3122625"/>
              <a:ext cx="120075" cy="140500"/>
            </a:xfrm>
            <a:custGeom>
              <a:avLst/>
              <a:gdLst/>
              <a:ahLst/>
              <a:cxnLst/>
              <a:rect l="l" t="t" r="r" b="b"/>
              <a:pathLst>
                <a:path w="4803" h="5620" extrusionOk="0">
                  <a:moveTo>
                    <a:pt x="3433" y="3249"/>
                  </a:moveTo>
                  <a:lnTo>
                    <a:pt x="3433" y="3515"/>
                  </a:lnTo>
                  <a:cubicBezTo>
                    <a:pt x="3433" y="4107"/>
                    <a:pt x="3250" y="4598"/>
                    <a:pt x="2228" y="4598"/>
                  </a:cubicBezTo>
                  <a:cubicBezTo>
                    <a:pt x="1615" y="4598"/>
                    <a:pt x="1247" y="4373"/>
                    <a:pt x="1247" y="3923"/>
                  </a:cubicBezTo>
                  <a:cubicBezTo>
                    <a:pt x="1247" y="3454"/>
                    <a:pt x="1615" y="3249"/>
                    <a:pt x="2167" y="3249"/>
                  </a:cubicBezTo>
                  <a:close/>
                  <a:moveTo>
                    <a:pt x="2412" y="0"/>
                  </a:moveTo>
                  <a:cubicBezTo>
                    <a:pt x="1390" y="0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31" y="1737"/>
                  </a:lnTo>
                  <a:lnTo>
                    <a:pt x="1431" y="1553"/>
                  </a:lnTo>
                  <a:cubicBezTo>
                    <a:pt x="1431" y="1206"/>
                    <a:pt x="1840" y="1001"/>
                    <a:pt x="2391" y="1001"/>
                  </a:cubicBezTo>
                  <a:cubicBezTo>
                    <a:pt x="3045" y="1001"/>
                    <a:pt x="3433" y="1247"/>
                    <a:pt x="3433" y="1819"/>
                  </a:cubicBezTo>
                  <a:lnTo>
                    <a:pt x="3433" y="2330"/>
                  </a:lnTo>
                  <a:lnTo>
                    <a:pt x="2003" y="2330"/>
                  </a:lnTo>
                  <a:cubicBezTo>
                    <a:pt x="941" y="2330"/>
                    <a:pt x="1" y="2943"/>
                    <a:pt x="1" y="3985"/>
                  </a:cubicBezTo>
                  <a:cubicBezTo>
                    <a:pt x="1" y="5006"/>
                    <a:pt x="757" y="5620"/>
                    <a:pt x="1881" y="5620"/>
                  </a:cubicBezTo>
                  <a:cubicBezTo>
                    <a:pt x="2575" y="5620"/>
                    <a:pt x="2984" y="5517"/>
                    <a:pt x="3454" y="5027"/>
                  </a:cubicBezTo>
                  <a:lnTo>
                    <a:pt x="3474" y="5027"/>
                  </a:lnTo>
                  <a:cubicBezTo>
                    <a:pt x="3495" y="5109"/>
                    <a:pt x="3515" y="5436"/>
                    <a:pt x="3536" y="5517"/>
                  </a:cubicBezTo>
                  <a:lnTo>
                    <a:pt x="4803" y="5517"/>
                  </a:lnTo>
                  <a:cubicBezTo>
                    <a:pt x="4741" y="5395"/>
                    <a:pt x="4721" y="4598"/>
                    <a:pt x="4721" y="4353"/>
                  </a:cubicBezTo>
                  <a:lnTo>
                    <a:pt x="4721" y="1717"/>
                  </a:lnTo>
                  <a:cubicBezTo>
                    <a:pt x="4721" y="409"/>
                    <a:pt x="3597" y="0"/>
                    <a:pt x="2412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5" name="Google Shape;385;g2fc26f5d98e_0_853"/>
            <p:cNvSpPr/>
            <p:nvPr/>
          </p:nvSpPr>
          <p:spPr>
            <a:xfrm>
              <a:off x="4756600" y="3084825"/>
              <a:ext cx="79725" cy="177800"/>
            </a:xfrm>
            <a:custGeom>
              <a:avLst/>
              <a:gdLst/>
              <a:ahLst/>
              <a:cxnLst/>
              <a:rect l="l" t="t" r="r" b="b"/>
              <a:pathLst>
                <a:path w="3189" h="7112" extrusionOk="0">
                  <a:moveTo>
                    <a:pt x="736" y="0"/>
                  </a:moveTo>
                  <a:lnTo>
                    <a:pt x="736" y="1635"/>
                  </a:lnTo>
                  <a:lnTo>
                    <a:pt x="0" y="1635"/>
                  </a:lnTo>
                  <a:lnTo>
                    <a:pt x="0" y="2656"/>
                  </a:lnTo>
                  <a:lnTo>
                    <a:pt x="736" y="2656"/>
                  </a:lnTo>
                  <a:lnTo>
                    <a:pt x="736" y="5742"/>
                  </a:lnTo>
                  <a:cubicBezTo>
                    <a:pt x="736" y="6702"/>
                    <a:pt x="1410" y="7111"/>
                    <a:pt x="2248" y="7111"/>
                  </a:cubicBezTo>
                  <a:cubicBezTo>
                    <a:pt x="2432" y="7111"/>
                    <a:pt x="2902" y="7070"/>
                    <a:pt x="3188" y="7009"/>
                  </a:cubicBezTo>
                  <a:lnTo>
                    <a:pt x="3188" y="5905"/>
                  </a:lnTo>
                  <a:cubicBezTo>
                    <a:pt x="2943" y="5946"/>
                    <a:pt x="2779" y="5967"/>
                    <a:pt x="2534" y="5967"/>
                  </a:cubicBezTo>
                  <a:cubicBezTo>
                    <a:pt x="2228" y="5967"/>
                    <a:pt x="2023" y="5844"/>
                    <a:pt x="2023" y="5435"/>
                  </a:cubicBezTo>
                  <a:lnTo>
                    <a:pt x="2023" y="2656"/>
                  </a:lnTo>
                  <a:lnTo>
                    <a:pt x="3188" y="2656"/>
                  </a:lnTo>
                  <a:lnTo>
                    <a:pt x="3188" y="1635"/>
                  </a:lnTo>
                  <a:lnTo>
                    <a:pt x="2023" y="1635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6" name="Google Shape;386;g2fc26f5d98e_0_853"/>
            <p:cNvSpPr/>
            <p:nvPr/>
          </p:nvSpPr>
          <p:spPr>
            <a:xfrm>
              <a:off x="4857750" y="3070500"/>
              <a:ext cx="32200" cy="190075"/>
            </a:xfrm>
            <a:custGeom>
              <a:avLst/>
              <a:gdLst/>
              <a:ahLst/>
              <a:cxnLst/>
              <a:rect l="l" t="t" r="r" b="b"/>
              <a:pathLst>
                <a:path w="1288" h="7603" extrusionOk="0">
                  <a:moveTo>
                    <a:pt x="0" y="1"/>
                  </a:moveTo>
                  <a:lnTo>
                    <a:pt x="0" y="1370"/>
                  </a:lnTo>
                  <a:lnTo>
                    <a:pt x="1288" y="1370"/>
                  </a:lnTo>
                  <a:lnTo>
                    <a:pt x="1288" y="1"/>
                  </a:lnTo>
                  <a:close/>
                  <a:moveTo>
                    <a:pt x="0" y="2208"/>
                  </a:moveTo>
                  <a:lnTo>
                    <a:pt x="0" y="7602"/>
                  </a:lnTo>
                  <a:lnTo>
                    <a:pt x="1288" y="7602"/>
                  </a:lnTo>
                  <a:lnTo>
                    <a:pt x="1288" y="2208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7" name="Google Shape;387;g2fc26f5d98e_0_853"/>
            <p:cNvSpPr/>
            <p:nvPr/>
          </p:nvSpPr>
          <p:spPr>
            <a:xfrm>
              <a:off x="4918525" y="3123125"/>
              <a:ext cx="122650" cy="140500"/>
            </a:xfrm>
            <a:custGeom>
              <a:avLst/>
              <a:gdLst/>
              <a:ahLst/>
              <a:cxnLst/>
              <a:rect l="l" t="t" r="r" b="b"/>
              <a:pathLst>
                <a:path w="4906" h="5620" extrusionOk="0">
                  <a:moveTo>
                    <a:pt x="2433" y="1104"/>
                  </a:moveTo>
                  <a:cubicBezTo>
                    <a:pt x="3107" y="1104"/>
                    <a:pt x="3597" y="1472"/>
                    <a:pt x="3597" y="2126"/>
                  </a:cubicBezTo>
                  <a:lnTo>
                    <a:pt x="3597" y="3474"/>
                  </a:lnTo>
                  <a:cubicBezTo>
                    <a:pt x="3597" y="4251"/>
                    <a:pt x="3025" y="4537"/>
                    <a:pt x="2473" y="4537"/>
                  </a:cubicBezTo>
                  <a:cubicBezTo>
                    <a:pt x="1820" y="4537"/>
                    <a:pt x="1309" y="4149"/>
                    <a:pt x="1309" y="3495"/>
                  </a:cubicBezTo>
                  <a:lnTo>
                    <a:pt x="1309" y="2167"/>
                  </a:lnTo>
                  <a:cubicBezTo>
                    <a:pt x="1309" y="1390"/>
                    <a:pt x="1901" y="1104"/>
                    <a:pt x="2433" y="1104"/>
                  </a:cubicBezTo>
                  <a:close/>
                  <a:moveTo>
                    <a:pt x="2433" y="1"/>
                  </a:moveTo>
                  <a:cubicBezTo>
                    <a:pt x="1247" y="1"/>
                    <a:pt x="1" y="798"/>
                    <a:pt x="1" y="2269"/>
                  </a:cubicBezTo>
                  <a:lnTo>
                    <a:pt x="1" y="3495"/>
                  </a:lnTo>
                  <a:cubicBezTo>
                    <a:pt x="1" y="4884"/>
                    <a:pt x="1166" y="5620"/>
                    <a:pt x="2473" y="5620"/>
                  </a:cubicBezTo>
                  <a:cubicBezTo>
                    <a:pt x="3679" y="5620"/>
                    <a:pt x="4905" y="4823"/>
                    <a:pt x="4905" y="3352"/>
                  </a:cubicBezTo>
                  <a:lnTo>
                    <a:pt x="4905" y="2248"/>
                  </a:lnTo>
                  <a:cubicBezTo>
                    <a:pt x="4905" y="859"/>
                    <a:pt x="3740" y="1"/>
                    <a:pt x="243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8" name="Google Shape;388;g2fc26f5d98e_0_853"/>
            <p:cNvSpPr/>
            <p:nvPr/>
          </p:nvSpPr>
          <p:spPr>
            <a:xfrm>
              <a:off x="5069750" y="3123125"/>
              <a:ext cx="117525" cy="137450"/>
            </a:xfrm>
            <a:custGeom>
              <a:avLst/>
              <a:gdLst/>
              <a:ahLst/>
              <a:cxnLst/>
              <a:rect l="l" t="t" r="r" b="b"/>
              <a:pathLst>
                <a:path w="4701" h="5498" extrusionOk="0">
                  <a:moveTo>
                    <a:pt x="2800" y="1"/>
                  </a:moveTo>
                  <a:cubicBezTo>
                    <a:pt x="2207" y="1"/>
                    <a:pt x="1635" y="246"/>
                    <a:pt x="1267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473"/>
                  </a:lnTo>
                  <a:cubicBezTo>
                    <a:pt x="1288" y="1554"/>
                    <a:pt x="1696" y="1124"/>
                    <a:pt x="2412" y="1124"/>
                  </a:cubicBezTo>
                  <a:cubicBezTo>
                    <a:pt x="3066" y="1124"/>
                    <a:pt x="3413" y="1554"/>
                    <a:pt x="3413" y="2371"/>
                  </a:cubicBezTo>
                  <a:lnTo>
                    <a:pt x="3413" y="5497"/>
                  </a:lnTo>
                  <a:lnTo>
                    <a:pt x="4700" y="5497"/>
                  </a:lnTo>
                  <a:lnTo>
                    <a:pt x="4700" y="2044"/>
                  </a:lnTo>
                  <a:cubicBezTo>
                    <a:pt x="4700" y="757"/>
                    <a:pt x="4026" y="1"/>
                    <a:pt x="2800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9" name="Google Shape;389;g2fc26f5d98e_0_853"/>
            <p:cNvSpPr/>
            <p:nvPr/>
          </p:nvSpPr>
          <p:spPr>
            <a:xfrm>
              <a:off x="5706775" y="2440125"/>
              <a:ext cx="147675" cy="188025"/>
            </a:xfrm>
            <a:custGeom>
              <a:avLst/>
              <a:gdLst/>
              <a:ahLst/>
              <a:cxnLst/>
              <a:rect l="l" t="t" r="r" b="b"/>
              <a:pathLst>
                <a:path w="5907" h="7521" extrusionOk="0">
                  <a:moveTo>
                    <a:pt x="2780" y="1186"/>
                  </a:moveTo>
                  <a:cubicBezTo>
                    <a:pt x="3577" y="1186"/>
                    <a:pt x="4149" y="1472"/>
                    <a:pt x="4149" y="2350"/>
                  </a:cubicBezTo>
                  <a:cubicBezTo>
                    <a:pt x="4149" y="3127"/>
                    <a:pt x="3618" y="3515"/>
                    <a:pt x="2800" y="3515"/>
                  </a:cubicBezTo>
                  <a:lnTo>
                    <a:pt x="1411" y="3515"/>
                  </a:lnTo>
                  <a:lnTo>
                    <a:pt x="1411" y="1186"/>
                  </a:lnTo>
                  <a:close/>
                  <a:moveTo>
                    <a:pt x="1" y="1"/>
                  </a:moveTo>
                  <a:lnTo>
                    <a:pt x="1" y="7520"/>
                  </a:lnTo>
                  <a:lnTo>
                    <a:pt x="1411" y="7520"/>
                  </a:lnTo>
                  <a:lnTo>
                    <a:pt x="1411" y="4700"/>
                  </a:lnTo>
                  <a:lnTo>
                    <a:pt x="2616" y="4700"/>
                  </a:lnTo>
                  <a:lnTo>
                    <a:pt x="4374" y="7520"/>
                  </a:lnTo>
                  <a:lnTo>
                    <a:pt x="5906" y="7520"/>
                  </a:lnTo>
                  <a:lnTo>
                    <a:pt x="4047" y="4537"/>
                  </a:lnTo>
                  <a:cubicBezTo>
                    <a:pt x="5048" y="4189"/>
                    <a:pt x="5538" y="3250"/>
                    <a:pt x="5538" y="2371"/>
                  </a:cubicBezTo>
                  <a:cubicBezTo>
                    <a:pt x="5538" y="818"/>
                    <a:pt x="4394" y="1"/>
                    <a:pt x="2984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0" name="Google Shape;390;g2fc26f5d98e_0_853"/>
            <p:cNvSpPr/>
            <p:nvPr/>
          </p:nvSpPr>
          <p:spPr>
            <a:xfrm>
              <a:off x="5868725" y="2425825"/>
              <a:ext cx="120575" cy="205375"/>
            </a:xfrm>
            <a:custGeom>
              <a:avLst/>
              <a:gdLst/>
              <a:ahLst/>
              <a:cxnLst/>
              <a:rect l="l" t="t" r="r" b="b"/>
              <a:pathLst>
                <a:path w="4823" h="8215" extrusionOk="0">
                  <a:moveTo>
                    <a:pt x="2841" y="0"/>
                  </a:moveTo>
                  <a:lnTo>
                    <a:pt x="1942" y="1839"/>
                  </a:lnTo>
                  <a:lnTo>
                    <a:pt x="2943" y="1839"/>
                  </a:lnTo>
                  <a:lnTo>
                    <a:pt x="4291" y="0"/>
                  </a:lnTo>
                  <a:close/>
                  <a:moveTo>
                    <a:pt x="2493" y="3678"/>
                  </a:moveTo>
                  <a:cubicBezTo>
                    <a:pt x="3004" y="3678"/>
                    <a:pt x="3535" y="3985"/>
                    <a:pt x="3535" y="4721"/>
                  </a:cubicBezTo>
                  <a:lnTo>
                    <a:pt x="3535" y="4864"/>
                  </a:lnTo>
                  <a:lnTo>
                    <a:pt x="1349" y="4864"/>
                  </a:lnTo>
                  <a:lnTo>
                    <a:pt x="1349" y="4782"/>
                  </a:lnTo>
                  <a:cubicBezTo>
                    <a:pt x="1349" y="3985"/>
                    <a:pt x="1942" y="3678"/>
                    <a:pt x="2493" y="3678"/>
                  </a:cubicBezTo>
                  <a:close/>
                  <a:moveTo>
                    <a:pt x="2493" y="2595"/>
                  </a:moveTo>
                  <a:cubicBezTo>
                    <a:pt x="1145" y="2595"/>
                    <a:pt x="0" y="3433"/>
                    <a:pt x="0" y="4966"/>
                  </a:cubicBezTo>
                  <a:lnTo>
                    <a:pt x="0" y="6008"/>
                  </a:lnTo>
                  <a:cubicBezTo>
                    <a:pt x="0" y="7479"/>
                    <a:pt x="1206" y="8215"/>
                    <a:pt x="2534" y="8215"/>
                  </a:cubicBezTo>
                  <a:cubicBezTo>
                    <a:pt x="3474" y="8215"/>
                    <a:pt x="4332" y="7847"/>
                    <a:pt x="4761" y="7009"/>
                  </a:cubicBezTo>
                  <a:lnTo>
                    <a:pt x="3760" y="6437"/>
                  </a:lnTo>
                  <a:cubicBezTo>
                    <a:pt x="3474" y="6866"/>
                    <a:pt x="3025" y="7132"/>
                    <a:pt x="2595" y="7132"/>
                  </a:cubicBezTo>
                  <a:cubicBezTo>
                    <a:pt x="1901" y="7132"/>
                    <a:pt x="1349" y="6744"/>
                    <a:pt x="1349" y="6049"/>
                  </a:cubicBezTo>
                  <a:lnTo>
                    <a:pt x="1349" y="5763"/>
                  </a:lnTo>
                  <a:lnTo>
                    <a:pt x="4823" y="5763"/>
                  </a:lnTo>
                  <a:lnTo>
                    <a:pt x="4823" y="4721"/>
                  </a:lnTo>
                  <a:cubicBezTo>
                    <a:pt x="4823" y="3290"/>
                    <a:pt x="3658" y="2595"/>
                    <a:pt x="2493" y="2595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1" name="Google Shape;391;g2fc26f5d98e_0_853"/>
            <p:cNvSpPr/>
            <p:nvPr/>
          </p:nvSpPr>
          <p:spPr>
            <a:xfrm>
              <a:off x="6017900" y="2490200"/>
              <a:ext cx="123125" cy="188525"/>
            </a:xfrm>
            <a:custGeom>
              <a:avLst/>
              <a:gdLst/>
              <a:ahLst/>
              <a:cxnLst/>
              <a:rect l="l" t="t" r="r" b="b"/>
              <a:pathLst>
                <a:path w="4925" h="7541" extrusionOk="0">
                  <a:moveTo>
                    <a:pt x="2452" y="1124"/>
                  </a:moveTo>
                  <a:cubicBezTo>
                    <a:pt x="3106" y="1124"/>
                    <a:pt x="3617" y="1492"/>
                    <a:pt x="3617" y="2146"/>
                  </a:cubicBezTo>
                  <a:lnTo>
                    <a:pt x="3617" y="3494"/>
                  </a:lnTo>
                  <a:cubicBezTo>
                    <a:pt x="3617" y="4271"/>
                    <a:pt x="3024" y="4557"/>
                    <a:pt x="2473" y="4557"/>
                  </a:cubicBezTo>
                  <a:cubicBezTo>
                    <a:pt x="1819" y="4557"/>
                    <a:pt x="1287" y="4169"/>
                    <a:pt x="1287" y="3515"/>
                  </a:cubicBezTo>
                  <a:lnTo>
                    <a:pt x="1287" y="2268"/>
                  </a:lnTo>
                  <a:cubicBezTo>
                    <a:pt x="1287" y="1471"/>
                    <a:pt x="1900" y="1124"/>
                    <a:pt x="2452" y="1124"/>
                  </a:cubicBezTo>
                  <a:close/>
                  <a:moveTo>
                    <a:pt x="2800" y="0"/>
                  </a:moveTo>
                  <a:cubicBezTo>
                    <a:pt x="2309" y="0"/>
                    <a:pt x="1696" y="225"/>
                    <a:pt x="1267" y="736"/>
                  </a:cubicBezTo>
                  <a:lnTo>
                    <a:pt x="1267" y="123"/>
                  </a:lnTo>
                  <a:lnTo>
                    <a:pt x="0" y="123"/>
                  </a:lnTo>
                  <a:lnTo>
                    <a:pt x="0" y="7540"/>
                  </a:lnTo>
                  <a:lnTo>
                    <a:pt x="1287" y="7540"/>
                  </a:lnTo>
                  <a:lnTo>
                    <a:pt x="1287" y="4965"/>
                  </a:lnTo>
                  <a:lnTo>
                    <a:pt x="1328" y="4965"/>
                  </a:lnTo>
                  <a:cubicBezTo>
                    <a:pt x="1594" y="5333"/>
                    <a:pt x="2084" y="5640"/>
                    <a:pt x="2697" y="5640"/>
                  </a:cubicBezTo>
                  <a:cubicBezTo>
                    <a:pt x="3903" y="5640"/>
                    <a:pt x="4925" y="4904"/>
                    <a:pt x="4925" y="3453"/>
                  </a:cubicBezTo>
                  <a:lnTo>
                    <a:pt x="4925" y="2146"/>
                  </a:lnTo>
                  <a:cubicBezTo>
                    <a:pt x="4925" y="756"/>
                    <a:pt x="3964" y="0"/>
                    <a:pt x="2800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2" name="Google Shape;392;g2fc26f5d98e_0_853"/>
            <p:cNvSpPr/>
            <p:nvPr/>
          </p:nvSpPr>
          <p:spPr>
            <a:xfrm>
              <a:off x="6167575" y="2493250"/>
              <a:ext cx="117525" cy="137450"/>
            </a:xfrm>
            <a:custGeom>
              <a:avLst/>
              <a:gdLst/>
              <a:ahLst/>
              <a:cxnLst/>
              <a:rect l="l" t="t" r="r" b="b"/>
              <a:pathLst>
                <a:path w="4701" h="5498" extrusionOk="0">
                  <a:moveTo>
                    <a:pt x="0" y="1"/>
                  </a:moveTo>
                  <a:lnTo>
                    <a:pt x="0" y="3434"/>
                  </a:lnTo>
                  <a:cubicBezTo>
                    <a:pt x="0" y="4721"/>
                    <a:pt x="695" y="5497"/>
                    <a:pt x="1901" y="5497"/>
                  </a:cubicBezTo>
                  <a:cubicBezTo>
                    <a:pt x="2514" y="5497"/>
                    <a:pt x="3065" y="5252"/>
                    <a:pt x="3413" y="4721"/>
                  </a:cubicBezTo>
                  <a:lnTo>
                    <a:pt x="3454" y="4721"/>
                  </a:lnTo>
                  <a:lnTo>
                    <a:pt x="3454" y="5395"/>
                  </a:lnTo>
                  <a:lnTo>
                    <a:pt x="4700" y="5395"/>
                  </a:lnTo>
                  <a:lnTo>
                    <a:pt x="4700" y="1"/>
                  </a:lnTo>
                  <a:lnTo>
                    <a:pt x="3413" y="1"/>
                  </a:lnTo>
                  <a:lnTo>
                    <a:pt x="3413" y="3004"/>
                  </a:lnTo>
                  <a:cubicBezTo>
                    <a:pt x="3413" y="3924"/>
                    <a:pt x="3004" y="4373"/>
                    <a:pt x="2309" y="4373"/>
                  </a:cubicBezTo>
                  <a:cubicBezTo>
                    <a:pt x="1655" y="4373"/>
                    <a:pt x="1288" y="3944"/>
                    <a:pt x="1288" y="3127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3" name="Google Shape;393;g2fc26f5d98e_0_853"/>
            <p:cNvSpPr/>
            <p:nvPr/>
          </p:nvSpPr>
          <p:spPr>
            <a:xfrm>
              <a:off x="6318275" y="2440125"/>
              <a:ext cx="122625" cy="191075"/>
            </a:xfrm>
            <a:custGeom>
              <a:avLst/>
              <a:gdLst/>
              <a:ahLst/>
              <a:cxnLst/>
              <a:rect l="l" t="t" r="r" b="b"/>
              <a:pathLst>
                <a:path w="4905" h="7643" extrusionOk="0">
                  <a:moveTo>
                    <a:pt x="2432" y="3127"/>
                  </a:moveTo>
                  <a:cubicBezTo>
                    <a:pt x="3106" y="3127"/>
                    <a:pt x="3597" y="3495"/>
                    <a:pt x="3597" y="4149"/>
                  </a:cubicBezTo>
                  <a:lnTo>
                    <a:pt x="3597" y="5497"/>
                  </a:lnTo>
                  <a:cubicBezTo>
                    <a:pt x="3597" y="6274"/>
                    <a:pt x="3004" y="6560"/>
                    <a:pt x="2473" y="6560"/>
                  </a:cubicBezTo>
                  <a:cubicBezTo>
                    <a:pt x="1798" y="6560"/>
                    <a:pt x="1288" y="6172"/>
                    <a:pt x="1288" y="5518"/>
                  </a:cubicBezTo>
                  <a:lnTo>
                    <a:pt x="1288" y="4271"/>
                  </a:lnTo>
                  <a:cubicBezTo>
                    <a:pt x="1288" y="3495"/>
                    <a:pt x="1901" y="3127"/>
                    <a:pt x="2432" y="3127"/>
                  </a:cubicBezTo>
                  <a:close/>
                  <a:moveTo>
                    <a:pt x="0" y="1"/>
                  </a:moveTo>
                  <a:lnTo>
                    <a:pt x="0" y="7520"/>
                  </a:lnTo>
                  <a:lnTo>
                    <a:pt x="1226" y="7520"/>
                  </a:lnTo>
                  <a:lnTo>
                    <a:pt x="1226" y="6989"/>
                  </a:lnTo>
                  <a:lnTo>
                    <a:pt x="1267" y="6989"/>
                  </a:lnTo>
                  <a:cubicBezTo>
                    <a:pt x="1533" y="7336"/>
                    <a:pt x="2023" y="7643"/>
                    <a:pt x="2636" y="7643"/>
                  </a:cubicBezTo>
                  <a:cubicBezTo>
                    <a:pt x="3842" y="7643"/>
                    <a:pt x="4904" y="6907"/>
                    <a:pt x="4904" y="5456"/>
                  </a:cubicBezTo>
                  <a:lnTo>
                    <a:pt x="4904" y="4149"/>
                  </a:lnTo>
                  <a:cubicBezTo>
                    <a:pt x="4904" y="2759"/>
                    <a:pt x="3964" y="2023"/>
                    <a:pt x="2779" y="2023"/>
                  </a:cubicBezTo>
                  <a:cubicBezTo>
                    <a:pt x="2289" y="2023"/>
                    <a:pt x="1696" y="2207"/>
                    <a:pt x="1288" y="2739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4" name="Google Shape;394;g2fc26f5d98e_0_853"/>
            <p:cNvSpPr/>
            <p:nvPr/>
          </p:nvSpPr>
          <p:spPr>
            <a:xfrm>
              <a:off x="6469475" y="2440125"/>
              <a:ext cx="58775" cy="189550"/>
            </a:xfrm>
            <a:custGeom>
              <a:avLst/>
              <a:gdLst/>
              <a:ahLst/>
              <a:cxnLst/>
              <a:rect l="l" t="t" r="r" b="b"/>
              <a:pathLst>
                <a:path w="2351" h="7582" extrusionOk="0">
                  <a:moveTo>
                    <a:pt x="1" y="1"/>
                  </a:moveTo>
                  <a:lnTo>
                    <a:pt x="1" y="6069"/>
                  </a:lnTo>
                  <a:cubicBezTo>
                    <a:pt x="1" y="6560"/>
                    <a:pt x="42" y="7581"/>
                    <a:pt x="1309" y="7581"/>
                  </a:cubicBezTo>
                  <a:cubicBezTo>
                    <a:pt x="1656" y="7581"/>
                    <a:pt x="2065" y="7520"/>
                    <a:pt x="2351" y="7438"/>
                  </a:cubicBezTo>
                  <a:lnTo>
                    <a:pt x="2351" y="6458"/>
                  </a:lnTo>
                  <a:cubicBezTo>
                    <a:pt x="2105" y="6478"/>
                    <a:pt x="1983" y="6498"/>
                    <a:pt x="1758" y="6498"/>
                  </a:cubicBezTo>
                  <a:cubicBezTo>
                    <a:pt x="1411" y="6498"/>
                    <a:pt x="1288" y="6315"/>
                    <a:pt x="1288" y="6069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5" name="Google Shape;395;g2fc26f5d98e_0_853"/>
            <p:cNvSpPr/>
            <p:nvPr/>
          </p:nvSpPr>
          <p:spPr>
            <a:xfrm>
              <a:off x="6550700" y="2438600"/>
              <a:ext cx="32225" cy="189550"/>
            </a:xfrm>
            <a:custGeom>
              <a:avLst/>
              <a:gdLst/>
              <a:ahLst/>
              <a:cxnLst/>
              <a:rect l="l" t="t" r="r" b="b"/>
              <a:pathLst>
                <a:path w="1289" h="7582" extrusionOk="0">
                  <a:moveTo>
                    <a:pt x="1" y="0"/>
                  </a:moveTo>
                  <a:lnTo>
                    <a:pt x="1" y="1369"/>
                  </a:lnTo>
                  <a:lnTo>
                    <a:pt x="1288" y="1369"/>
                  </a:lnTo>
                  <a:lnTo>
                    <a:pt x="1288" y="0"/>
                  </a:lnTo>
                  <a:close/>
                  <a:moveTo>
                    <a:pt x="1" y="2187"/>
                  </a:moveTo>
                  <a:lnTo>
                    <a:pt x="1" y="7581"/>
                  </a:lnTo>
                  <a:lnTo>
                    <a:pt x="1288" y="7581"/>
                  </a:lnTo>
                  <a:lnTo>
                    <a:pt x="1288" y="2187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6" name="Google Shape;396;g2fc26f5d98e_0_853"/>
            <p:cNvSpPr/>
            <p:nvPr/>
          </p:nvSpPr>
          <p:spPr>
            <a:xfrm>
              <a:off x="6611500" y="2490700"/>
              <a:ext cx="122625" cy="188025"/>
            </a:xfrm>
            <a:custGeom>
              <a:avLst/>
              <a:gdLst/>
              <a:ahLst/>
              <a:cxnLst/>
              <a:rect l="l" t="t" r="r" b="b"/>
              <a:pathLst>
                <a:path w="4905" h="7521" extrusionOk="0">
                  <a:moveTo>
                    <a:pt x="2432" y="1083"/>
                  </a:moveTo>
                  <a:cubicBezTo>
                    <a:pt x="3086" y="1083"/>
                    <a:pt x="3617" y="1472"/>
                    <a:pt x="3617" y="2126"/>
                  </a:cubicBezTo>
                  <a:lnTo>
                    <a:pt x="3617" y="3454"/>
                  </a:lnTo>
                  <a:cubicBezTo>
                    <a:pt x="3617" y="4230"/>
                    <a:pt x="3004" y="4516"/>
                    <a:pt x="2473" y="4516"/>
                  </a:cubicBezTo>
                  <a:cubicBezTo>
                    <a:pt x="1799" y="4516"/>
                    <a:pt x="1308" y="4128"/>
                    <a:pt x="1308" y="3474"/>
                  </a:cubicBezTo>
                  <a:lnTo>
                    <a:pt x="1308" y="2146"/>
                  </a:lnTo>
                  <a:cubicBezTo>
                    <a:pt x="1308" y="1370"/>
                    <a:pt x="1880" y="1083"/>
                    <a:pt x="2432" y="1083"/>
                  </a:cubicBezTo>
                  <a:close/>
                  <a:moveTo>
                    <a:pt x="2207" y="0"/>
                  </a:moveTo>
                  <a:cubicBezTo>
                    <a:pt x="1022" y="0"/>
                    <a:pt x="0" y="716"/>
                    <a:pt x="0" y="2187"/>
                  </a:cubicBezTo>
                  <a:lnTo>
                    <a:pt x="0" y="3495"/>
                  </a:lnTo>
                  <a:cubicBezTo>
                    <a:pt x="0" y="4864"/>
                    <a:pt x="940" y="5620"/>
                    <a:pt x="2126" y="5620"/>
                  </a:cubicBezTo>
                  <a:cubicBezTo>
                    <a:pt x="2596" y="5620"/>
                    <a:pt x="3331" y="5313"/>
                    <a:pt x="3638" y="4884"/>
                  </a:cubicBezTo>
                  <a:lnTo>
                    <a:pt x="3638" y="7520"/>
                  </a:lnTo>
                  <a:lnTo>
                    <a:pt x="4905" y="7520"/>
                  </a:lnTo>
                  <a:lnTo>
                    <a:pt x="4905" y="82"/>
                  </a:lnTo>
                  <a:lnTo>
                    <a:pt x="3617" y="82"/>
                  </a:lnTo>
                  <a:lnTo>
                    <a:pt x="3617" y="654"/>
                  </a:lnTo>
                  <a:lnTo>
                    <a:pt x="3576" y="654"/>
                  </a:lnTo>
                  <a:cubicBezTo>
                    <a:pt x="3311" y="307"/>
                    <a:pt x="2820" y="0"/>
                    <a:pt x="2207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7" name="Google Shape;397;g2fc26f5d98e_0_853"/>
            <p:cNvSpPr/>
            <p:nvPr/>
          </p:nvSpPr>
          <p:spPr>
            <a:xfrm>
              <a:off x="6767300" y="2493250"/>
              <a:ext cx="117025" cy="137450"/>
            </a:xfrm>
            <a:custGeom>
              <a:avLst/>
              <a:gdLst/>
              <a:ahLst/>
              <a:cxnLst/>
              <a:rect l="l" t="t" r="r" b="b"/>
              <a:pathLst>
                <a:path w="4681" h="5498" extrusionOk="0">
                  <a:moveTo>
                    <a:pt x="1" y="1"/>
                  </a:moveTo>
                  <a:lnTo>
                    <a:pt x="1" y="3434"/>
                  </a:lnTo>
                  <a:cubicBezTo>
                    <a:pt x="1" y="4721"/>
                    <a:pt x="675" y="5497"/>
                    <a:pt x="1901" y="5497"/>
                  </a:cubicBezTo>
                  <a:cubicBezTo>
                    <a:pt x="2494" y="5497"/>
                    <a:pt x="3046" y="5252"/>
                    <a:pt x="3413" y="4721"/>
                  </a:cubicBezTo>
                  <a:lnTo>
                    <a:pt x="3434" y="4721"/>
                  </a:lnTo>
                  <a:lnTo>
                    <a:pt x="3434" y="5395"/>
                  </a:lnTo>
                  <a:lnTo>
                    <a:pt x="4680" y="5395"/>
                  </a:lnTo>
                  <a:lnTo>
                    <a:pt x="4680" y="1"/>
                  </a:lnTo>
                  <a:lnTo>
                    <a:pt x="3393" y="1"/>
                  </a:lnTo>
                  <a:lnTo>
                    <a:pt x="3393" y="3004"/>
                  </a:lnTo>
                  <a:cubicBezTo>
                    <a:pt x="3393" y="3924"/>
                    <a:pt x="3005" y="4373"/>
                    <a:pt x="2289" y="4373"/>
                  </a:cubicBezTo>
                  <a:cubicBezTo>
                    <a:pt x="1636" y="4373"/>
                    <a:pt x="1288" y="3944"/>
                    <a:pt x="1288" y="3127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8" name="Google Shape;398;g2fc26f5d98e_0_853"/>
            <p:cNvSpPr/>
            <p:nvPr/>
          </p:nvSpPr>
          <p:spPr>
            <a:xfrm>
              <a:off x="6911375" y="2490700"/>
              <a:ext cx="120075" cy="140500"/>
            </a:xfrm>
            <a:custGeom>
              <a:avLst/>
              <a:gdLst/>
              <a:ahLst/>
              <a:cxnLst/>
              <a:rect l="l" t="t" r="r" b="b"/>
              <a:pathLst>
                <a:path w="4803" h="5620" extrusionOk="0">
                  <a:moveTo>
                    <a:pt x="2473" y="1083"/>
                  </a:moveTo>
                  <a:cubicBezTo>
                    <a:pt x="3004" y="1083"/>
                    <a:pt x="3515" y="1390"/>
                    <a:pt x="3515" y="2126"/>
                  </a:cubicBezTo>
                  <a:lnTo>
                    <a:pt x="3515" y="2269"/>
                  </a:lnTo>
                  <a:lnTo>
                    <a:pt x="1349" y="2269"/>
                  </a:lnTo>
                  <a:lnTo>
                    <a:pt x="1349" y="2187"/>
                  </a:lnTo>
                  <a:cubicBezTo>
                    <a:pt x="1349" y="1390"/>
                    <a:pt x="1921" y="1083"/>
                    <a:pt x="2473" y="1083"/>
                  </a:cubicBezTo>
                  <a:close/>
                  <a:moveTo>
                    <a:pt x="2473" y="0"/>
                  </a:moveTo>
                  <a:cubicBezTo>
                    <a:pt x="1145" y="0"/>
                    <a:pt x="0" y="838"/>
                    <a:pt x="0" y="2371"/>
                  </a:cubicBezTo>
                  <a:lnTo>
                    <a:pt x="0" y="3413"/>
                  </a:lnTo>
                  <a:cubicBezTo>
                    <a:pt x="0" y="4884"/>
                    <a:pt x="1185" y="5620"/>
                    <a:pt x="2514" y="5620"/>
                  </a:cubicBezTo>
                  <a:cubicBezTo>
                    <a:pt x="3474" y="5620"/>
                    <a:pt x="4332" y="5252"/>
                    <a:pt x="4741" y="4414"/>
                  </a:cubicBezTo>
                  <a:lnTo>
                    <a:pt x="3760" y="3842"/>
                  </a:lnTo>
                  <a:cubicBezTo>
                    <a:pt x="3474" y="4271"/>
                    <a:pt x="3024" y="4537"/>
                    <a:pt x="2575" y="4537"/>
                  </a:cubicBezTo>
                  <a:cubicBezTo>
                    <a:pt x="1901" y="4537"/>
                    <a:pt x="1349" y="4149"/>
                    <a:pt x="1349" y="3454"/>
                  </a:cubicBezTo>
                  <a:lnTo>
                    <a:pt x="1349" y="3168"/>
                  </a:lnTo>
                  <a:lnTo>
                    <a:pt x="4802" y="3168"/>
                  </a:lnTo>
                  <a:lnTo>
                    <a:pt x="4802" y="2126"/>
                  </a:lnTo>
                  <a:cubicBezTo>
                    <a:pt x="4802" y="695"/>
                    <a:pt x="3658" y="0"/>
                    <a:pt x="247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9" name="Google Shape;399;g2fc26f5d98e_0_853"/>
            <p:cNvSpPr/>
            <p:nvPr/>
          </p:nvSpPr>
          <p:spPr>
            <a:xfrm>
              <a:off x="5706775" y="2756350"/>
              <a:ext cx="147675" cy="188000"/>
            </a:xfrm>
            <a:custGeom>
              <a:avLst/>
              <a:gdLst/>
              <a:ahLst/>
              <a:cxnLst/>
              <a:rect l="l" t="t" r="r" b="b"/>
              <a:pathLst>
                <a:path w="5907" h="7520" extrusionOk="0">
                  <a:moveTo>
                    <a:pt x="2841" y="1226"/>
                  </a:moveTo>
                  <a:cubicBezTo>
                    <a:pt x="3720" y="1226"/>
                    <a:pt x="4496" y="1757"/>
                    <a:pt x="4496" y="2656"/>
                  </a:cubicBezTo>
                  <a:lnTo>
                    <a:pt x="4496" y="4822"/>
                  </a:lnTo>
                  <a:cubicBezTo>
                    <a:pt x="4496" y="5905"/>
                    <a:pt x="3618" y="6273"/>
                    <a:pt x="2902" y="6273"/>
                  </a:cubicBezTo>
                  <a:lnTo>
                    <a:pt x="1411" y="6273"/>
                  </a:lnTo>
                  <a:lnTo>
                    <a:pt x="1411" y="1226"/>
                  </a:lnTo>
                  <a:close/>
                  <a:moveTo>
                    <a:pt x="1" y="0"/>
                  </a:moveTo>
                  <a:lnTo>
                    <a:pt x="1" y="7520"/>
                  </a:lnTo>
                  <a:lnTo>
                    <a:pt x="2943" y="7520"/>
                  </a:lnTo>
                  <a:cubicBezTo>
                    <a:pt x="4435" y="7520"/>
                    <a:pt x="5906" y="6519"/>
                    <a:pt x="5906" y="4741"/>
                  </a:cubicBezTo>
                  <a:lnTo>
                    <a:pt x="5906" y="2738"/>
                  </a:lnTo>
                  <a:cubicBezTo>
                    <a:pt x="5906" y="1063"/>
                    <a:pt x="4578" y="0"/>
                    <a:pt x="294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0" name="Google Shape;400;g2fc26f5d98e_0_853"/>
            <p:cNvSpPr/>
            <p:nvPr/>
          </p:nvSpPr>
          <p:spPr>
            <a:xfrm>
              <a:off x="5879450" y="2742025"/>
              <a:ext cx="120075" cy="205400"/>
            </a:xfrm>
            <a:custGeom>
              <a:avLst/>
              <a:gdLst/>
              <a:ahLst/>
              <a:cxnLst/>
              <a:rect l="l" t="t" r="r" b="b"/>
              <a:pathLst>
                <a:path w="4803" h="8216" extrusionOk="0">
                  <a:moveTo>
                    <a:pt x="2820" y="1"/>
                  </a:moveTo>
                  <a:lnTo>
                    <a:pt x="1942" y="1840"/>
                  </a:lnTo>
                  <a:lnTo>
                    <a:pt x="2943" y="1840"/>
                  </a:lnTo>
                  <a:lnTo>
                    <a:pt x="4292" y="1"/>
                  </a:lnTo>
                  <a:close/>
                  <a:moveTo>
                    <a:pt x="2473" y="3679"/>
                  </a:moveTo>
                  <a:cubicBezTo>
                    <a:pt x="3004" y="3679"/>
                    <a:pt x="3515" y="3986"/>
                    <a:pt x="3515" y="4721"/>
                  </a:cubicBezTo>
                  <a:lnTo>
                    <a:pt x="3515" y="4864"/>
                  </a:lnTo>
                  <a:lnTo>
                    <a:pt x="1349" y="4864"/>
                  </a:lnTo>
                  <a:lnTo>
                    <a:pt x="1349" y="4782"/>
                  </a:lnTo>
                  <a:cubicBezTo>
                    <a:pt x="1349" y="3986"/>
                    <a:pt x="1942" y="3679"/>
                    <a:pt x="2473" y="3679"/>
                  </a:cubicBezTo>
                  <a:close/>
                  <a:moveTo>
                    <a:pt x="2473" y="2596"/>
                  </a:moveTo>
                  <a:cubicBezTo>
                    <a:pt x="1145" y="2596"/>
                    <a:pt x="0" y="3434"/>
                    <a:pt x="0" y="4966"/>
                  </a:cubicBezTo>
                  <a:lnTo>
                    <a:pt x="0" y="6009"/>
                  </a:lnTo>
                  <a:cubicBezTo>
                    <a:pt x="0" y="7480"/>
                    <a:pt x="1186" y="8215"/>
                    <a:pt x="2534" y="8215"/>
                  </a:cubicBezTo>
                  <a:cubicBezTo>
                    <a:pt x="3474" y="8215"/>
                    <a:pt x="4332" y="7848"/>
                    <a:pt x="4741" y="7010"/>
                  </a:cubicBezTo>
                  <a:lnTo>
                    <a:pt x="3760" y="6438"/>
                  </a:lnTo>
                  <a:cubicBezTo>
                    <a:pt x="3474" y="6846"/>
                    <a:pt x="3025" y="7132"/>
                    <a:pt x="2596" y="7132"/>
                  </a:cubicBezTo>
                  <a:cubicBezTo>
                    <a:pt x="1901" y="7132"/>
                    <a:pt x="1349" y="6744"/>
                    <a:pt x="1349" y="6049"/>
                  </a:cubicBezTo>
                  <a:lnTo>
                    <a:pt x="1349" y="5763"/>
                  </a:lnTo>
                  <a:lnTo>
                    <a:pt x="4802" y="5763"/>
                  </a:lnTo>
                  <a:lnTo>
                    <a:pt x="4802" y="4721"/>
                  </a:lnTo>
                  <a:cubicBezTo>
                    <a:pt x="4802" y="3291"/>
                    <a:pt x="3658" y="2596"/>
                    <a:pt x="2473" y="2596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1" name="Google Shape;401;g2fc26f5d98e_0_853"/>
            <p:cNvSpPr/>
            <p:nvPr/>
          </p:nvSpPr>
          <p:spPr>
            <a:xfrm>
              <a:off x="6028625" y="2806925"/>
              <a:ext cx="197200" cy="137425"/>
            </a:xfrm>
            <a:custGeom>
              <a:avLst/>
              <a:gdLst/>
              <a:ahLst/>
              <a:cxnLst/>
              <a:rect l="l" t="t" r="r" b="b"/>
              <a:pathLst>
                <a:path w="7888" h="5497" extrusionOk="0">
                  <a:moveTo>
                    <a:pt x="2779" y="0"/>
                  </a:moveTo>
                  <a:cubicBezTo>
                    <a:pt x="2146" y="0"/>
                    <a:pt x="1614" y="266"/>
                    <a:pt x="1247" y="756"/>
                  </a:cubicBezTo>
                  <a:lnTo>
                    <a:pt x="1226" y="756"/>
                  </a:lnTo>
                  <a:lnTo>
                    <a:pt x="1226" y="102"/>
                  </a:lnTo>
                  <a:lnTo>
                    <a:pt x="0" y="102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330"/>
                  </a:lnTo>
                  <a:cubicBezTo>
                    <a:pt x="1288" y="1430"/>
                    <a:pt x="1860" y="1124"/>
                    <a:pt x="2330" y="1124"/>
                  </a:cubicBezTo>
                  <a:cubicBezTo>
                    <a:pt x="3106" y="1124"/>
                    <a:pt x="3310" y="1696"/>
                    <a:pt x="3310" y="2370"/>
                  </a:cubicBezTo>
                  <a:lnTo>
                    <a:pt x="3310" y="5497"/>
                  </a:lnTo>
                  <a:lnTo>
                    <a:pt x="4577" y="5497"/>
                  </a:lnTo>
                  <a:lnTo>
                    <a:pt x="4577" y="2391"/>
                  </a:lnTo>
                  <a:cubicBezTo>
                    <a:pt x="4577" y="1676"/>
                    <a:pt x="4884" y="1124"/>
                    <a:pt x="5620" y="1124"/>
                  </a:cubicBezTo>
                  <a:cubicBezTo>
                    <a:pt x="6355" y="1124"/>
                    <a:pt x="6600" y="1635"/>
                    <a:pt x="6600" y="2350"/>
                  </a:cubicBezTo>
                  <a:lnTo>
                    <a:pt x="6600" y="5497"/>
                  </a:lnTo>
                  <a:lnTo>
                    <a:pt x="7888" y="5497"/>
                  </a:lnTo>
                  <a:lnTo>
                    <a:pt x="7888" y="1900"/>
                  </a:lnTo>
                  <a:cubicBezTo>
                    <a:pt x="7888" y="572"/>
                    <a:pt x="6989" y="0"/>
                    <a:pt x="5987" y="0"/>
                  </a:cubicBezTo>
                  <a:cubicBezTo>
                    <a:pt x="5252" y="0"/>
                    <a:pt x="4720" y="307"/>
                    <a:pt x="4332" y="797"/>
                  </a:cubicBezTo>
                  <a:lnTo>
                    <a:pt x="4312" y="797"/>
                  </a:lnTo>
                  <a:cubicBezTo>
                    <a:pt x="3985" y="286"/>
                    <a:pt x="3494" y="0"/>
                    <a:pt x="2779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2" name="Google Shape;402;g2fc26f5d98e_0_853"/>
            <p:cNvSpPr/>
            <p:nvPr/>
          </p:nvSpPr>
          <p:spPr>
            <a:xfrm>
              <a:off x="6253900" y="2806925"/>
              <a:ext cx="122625" cy="140500"/>
            </a:xfrm>
            <a:custGeom>
              <a:avLst/>
              <a:gdLst/>
              <a:ahLst/>
              <a:cxnLst/>
              <a:rect l="l" t="t" r="r" b="b"/>
              <a:pathLst>
                <a:path w="4905" h="5620" extrusionOk="0">
                  <a:moveTo>
                    <a:pt x="2432" y="1103"/>
                  </a:moveTo>
                  <a:cubicBezTo>
                    <a:pt x="3107" y="1103"/>
                    <a:pt x="3597" y="1471"/>
                    <a:pt x="3597" y="2125"/>
                  </a:cubicBezTo>
                  <a:lnTo>
                    <a:pt x="3597" y="3474"/>
                  </a:lnTo>
                  <a:cubicBezTo>
                    <a:pt x="3597" y="4250"/>
                    <a:pt x="3025" y="4536"/>
                    <a:pt x="2473" y="4536"/>
                  </a:cubicBezTo>
                  <a:cubicBezTo>
                    <a:pt x="1819" y="4536"/>
                    <a:pt x="1308" y="4148"/>
                    <a:pt x="1308" y="3494"/>
                  </a:cubicBezTo>
                  <a:lnTo>
                    <a:pt x="1308" y="2166"/>
                  </a:lnTo>
                  <a:cubicBezTo>
                    <a:pt x="1308" y="1390"/>
                    <a:pt x="1901" y="1103"/>
                    <a:pt x="2432" y="1103"/>
                  </a:cubicBezTo>
                  <a:close/>
                  <a:moveTo>
                    <a:pt x="2432" y="0"/>
                  </a:moveTo>
                  <a:cubicBezTo>
                    <a:pt x="1247" y="0"/>
                    <a:pt x="1" y="797"/>
                    <a:pt x="1" y="2268"/>
                  </a:cubicBezTo>
                  <a:lnTo>
                    <a:pt x="1" y="3494"/>
                  </a:lnTo>
                  <a:cubicBezTo>
                    <a:pt x="1" y="4884"/>
                    <a:pt x="1165" y="5619"/>
                    <a:pt x="2473" y="5619"/>
                  </a:cubicBezTo>
                  <a:cubicBezTo>
                    <a:pt x="3679" y="5619"/>
                    <a:pt x="4905" y="4822"/>
                    <a:pt x="4905" y="3351"/>
                  </a:cubicBezTo>
                  <a:lnTo>
                    <a:pt x="4905" y="2248"/>
                  </a:lnTo>
                  <a:cubicBezTo>
                    <a:pt x="4905" y="858"/>
                    <a:pt x="3740" y="0"/>
                    <a:pt x="2432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3" name="Google Shape;403;g2fc26f5d98e_0_853"/>
            <p:cNvSpPr/>
            <p:nvPr/>
          </p:nvSpPr>
          <p:spPr>
            <a:xfrm>
              <a:off x="6398975" y="2806925"/>
              <a:ext cx="121100" cy="140500"/>
            </a:xfrm>
            <a:custGeom>
              <a:avLst/>
              <a:gdLst/>
              <a:ahLst/>
              <a:cxnLst/>
              <a:rect l="l" t="t" r="r" b="b"/>
              <a:pathLst>
                <a:path w="4844" h="5620" extrusionOk="0">
                  <a:moveTo>
                    <a:pt x="2473" y="0"/>
                  </a:moveTo>
                  <a:cubicBezTo>
                    <a:pt x="1145" y="0"/>
                    <a:pt x="1" y="838"/>
                    <a:pt x="1" y="2370"/>
                  </a:cubicBezTo>
                  <a:lnTo>
                    <a:pt x="1" y="3413"/>
                  </a:lnTo>
                  <a:cubicBezTo>
                    <a:pt x="1" y="4843"/>
                    <a:pt x="1186" y="5619"/>
                    <a:pt x="2514" y="5619"/>
                  </a:cubicBezTo>
                  <a:cubicBezTo>
                    <a:pt x="3679" y="5619"/>
                    <a:pt x="4823" y="4945"/>
                    <a:pt x="4823" y="3515"/>
                  </a:cubicBezTo>
                  <a:lnTo>
                    <a:pt x="4823" y="3453"/>
                  </a:lnTo>
                  <a:lnTo>
                    <a:pt x="3577" y="3453"/>
                  </a:lnTo>
                  <a:lnTo>
                    <a:pt x="3577" y="3515"/>
                  </a:lnTo>
                  <a:cubicBezTo>
                    <a:pt x="3577" y="4250"/>
                    <a:pt x="3046" y="4536"/>
                    <a:pt x="2514" y="4536"/>
                  </a:cubicBezTo>
                  <a:cubicBezTo>
                    <a:pt x="1840" y="4536"/>
                    <a:pt x="1329" y="4148"/>
                    <a:pt x="1329" y="3453"/>
                  </a:cubicBezTo>
                  <a:lnTo>
                    <a:pt x="1329" y="2186"/>
                  </a:lnTo>
                  <a:cubicBezTo>
                    <a:pt x="1329" y="1390"/>
                    <a:pt x="1922" y="1083"/>
                    <a:pt x="2473" y="1083"/>
                  </a:cubicBezTo>
                  <a:cubicBezTo>
                    <a:pt x="3005" y="1083"/>
                    <a:pt x="3577" y="1390"/>
                    <a:pt x="3577" y="2125"/>
                  </a:cubicBezTo>
                  <a:lnTo>
                    <a:pt x="3577" y="2227"/>
                  </a:lnTo>
                  <a:lnTo>
                    <a:pt x="4844" y="2227"/>
                  </a:lnTo>
                  <a:lnTo>
                    <a:pt x="4844" y="2125"/>
                  </a:lnTo>
                  <a:cubicBezTo>
                    <a:pt x="4844" y="695"/>
                    <a:pt x="3638" y="0"/>
                    <a:pt x="247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4" name="Google Shape;404;g2fc26f5d98e_0_853"/>
            <p:cNvSpPr/>
            <p:nvPr/>
          </p:nvSpPr>
          <p:spPr>
            <a:xfrm>
              <a:off x="6542025" y="2806925"/>
              <a:ext cx="86875" cy="137425"/>
            </a:xfrm>
            <a:custGeom>
              <a:avLst/>
              <a:gdLst/>
              <a:ahLst/>
              <a:cxnLst/>
              <a:rect l="l" t="t" r="r" b="b"/>
              <a:pathLst>
                <a:path w="3475" h="5497" extrusionOk="0">
                  <a:moveTo>
                    <a:pt x="3045" y="0"/>
                  </a:moveTo>
                  <a:cubicBezTo>
                    <a:pt x="2391" y="0"/>
                    <a:pt x="1594" y="429"/>
                    <a:pt x="1288" y="1001"/>
                  </a:cubicBezTo>
                  <a:lnTo>
                    <a:pt x="1267" y="1001"/>
                  </a:lnTo>
                  <a:lnTo>
                    <a:pt x="1267" y="102"/>
                  </a:lnTo>
                  <a:lnTo>
                    <a:pt x="0" y="102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738"/>
                  </a:lnTo>
                  <a:cubicBezTo>
                    <a:pt x="1288" y="1737"/>
                    <a:pt x="2023" y="1165"/>
                    <a:pt x="2984" y="1165"/>
                  </a:cubicBezTo>
                  <a:cubicBezTo>
                    <a:pt x="3168" y="1165"/>
                    <a:pt x="3311" y="1165"/>
                    <a:pt x="3474" y="1206"/>
                  </a:cubicBezTo>
                  <a:lnTo>
                    <a:pt x="3474" y="20"/>
                  </a:lnTo>
                  <a:cubicBezTo>
                    <a:pt x="3331" y="0"/>
                    <a:pt x="3188" y="0"/>
                    <a:pt x="304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5" name="Google Shape;405;g2fc26f5d98e_0_853"/>
            <p:cNvSpPr/>
            <p:nvPr/>
          </p:nvSpPr>
          <p:spPr>
            <a:xfrm>
              <a:off x="6640625" y="2806400"/>
              <a:ext cx="120575" cy="140500"/>
            </a:xfrm>
            <a:custGeom>
              <a:avLst/>
              <a:gdLst/>
              <a:ahLst/>
              <a:cxnLst/>
              <a:rect l="l" t="t" r="r" b="b"/>
              <a:pathLst>
                <a:path w="4823" h="5620" extrusionOk="0">
                  <a:moveTo>
                    <a:pt x="3433" y="3250"/>
                  </a:moveTo>
                  <a:lnTo>
                    <a:pt x="3433" y="3515"/>
                  </a:lnTo>
                  <a:cubicBezTo>
                    <a:pt x="3433" y="4108"/>
                    <a:pt x="3270" y="4598"/>
                    <a:pt x="2227" y="4598"/>
                  </a:cubicBezTo>
                  <a:cubicBezTo>
                    <a:pt x="1635" y="4598"/>
                    <a:pt x="1267" y="4373"/>
                    <a:pt x="1267" y="3924"/>
                  </a:cubicBezTo>
                  <a:cubicBezTo>
                    <a:pt x="1267" y="3454"/>
                    <a:pt x="1614" y="3250"/>
                    <a:pt x="2166" y="3250"/>
                  </a:cubicBezTo>
                  <a:close/>
                  <a:moveTo>
                    <a:pt x="2411" y="1"/>
                  </a:moveTo>
                  <a:cubicBezTo>
                    <a:pt x="1390" y="1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31" y="1737"/>
                  </a:lnTo>
                  <a:lnTo>
                    <a:pt x="1431" y="1554"/>
                  </a:lnTo>
                  <a:cubicBezTo>
                    <a:pt x="1431" y="1206"/>
                    <a:pt x="1839" y="1022"/>
                    <a:pt x="2391" y="1022"/>
                  </a:cubicBezTo>
                  <a:cubicBezTo>
                    <a:pt x="3045" y="1022"/>
                    <a:pt x="3433" y="1247"/>
                    <a:pt x="3433" y="1819"/>
                  </a:cubicBezTo>
                  <a:lnTo>
                    <a:pt x="3433" y="2330"/>
                  </a:lnTo>
                  <a:lnTo>
                    <a:pt x="2003" y="2330"/>
                  </a:lnTo>
                  <a:cubicBezTo>
                    <a:pt x="961" y="2330"/>
                    <a:pt x="0" y="2943"/>
                    <a:pt x="0" y="3985"/>
                  </a:cubicBezTo>
                  <a:cubicBezTo>
                    <a:pt x="0" y="5007"/>
                    <a:pt x="756" y="5620"/>
                    <a:pt x="1880" y="5620"/>
                  </a:cubicBezTo>
                  <a:cubicBezTo>
                    <a:pt x="2575" y="5620"/>
                    <a:pt x="2984" y="5518"/>
                    <a:pt x="3474" y="5007"/>
                  </a:cubicBezTo>
                  <a:lnTo>
                    <a:pt x="3494" y="5007"/>
                  </a:lnTo>
                  <a:cubicBezTo>
                    <a:pt x="3494" y="5109"/>
                    <a:pt x="3515" y="5436"/>
                    <a:pt x="3535" y="5518"/>
                  </a:cubicBezTo>
                  <a:lnTo>
                    <a:pt x="4823" y="5518"/>
                  </a:lnTo>
                  <a:cubicBezTo>
                    <a:pt x="4741" y="5395"/>
                    <a:pt x="4720" y="4598"/>
                    <a:pt x="4720" y="4353"/>
                  </a:cubicBezTo>
                  <a:lnTo>
                    <a:pt x="4720" y="1737"/>
                  </a:lnTo>
                  <a:cubicBezTo>
                    <a:pt x="4720" y="409"/>
                    <a:pt x="3617" y="1"/>
                    <a:pt x="2411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6" name="Google Shape;406;g2fc26f5d98e_0_853"/>
            <p:cNvSpPr/>
            <p:nvPr/>
          </p:nvSpPr>
          <p:spPr>
            <a:xfrm>
              <a:off x="6778550" y="2768600"/>
              <a:ext cx="79200" cy="177800"/>
            </a:xfrm>
            <a:custGeom>
              <a:avLst/>
              <a:gdLst/>
              <a:ahLst/>
              <a:cxnLst/>
              <a:rect l="l" t="t" r="r" b="b"/>
              <a:pathLst>
                <a:path w="3168" h="7112" extrusionOk="0">
                  <a:moveTo>
                    <a:pt x="716" y="1"/>
                  </a:moveTo>
                  <a:lnTo>
                    <a:pt x="716" y="1635"/>
                  </a:lnTo>
                  <a:lnTo>
                    <a:pt x="0" y="1635"/>
                  </a:lnTo>
                  <a:lnTo>
                    <a:pt x="0" y="2657"/>
                  </a:lnTo>
                  <a:lnTo>
                    <a:pt x="716" y="2657"/>
                  </a:lnTo>
                  <a:lnTo>
                    <a:pt x="716" y="5742"/>
                  </a:lnTo>
                  <a:cubicBezTo>
                    <a:pt x="716" y="6703"/>
                    <a:pt x="1390" y="7111"/>
                    <a:pt x="2228" y="7111"/>
                  </a:cubicBezTo>
                  <a:cubicBezTo>
                    <a:pt x="2412" y="7111"/>
                    <a:pt x="2882" y="7071"/>
                    <a:pt x="3168" y="7009"/>
                  </a:cubicBezTo>
                  <a:lnTo>
                    <a:pt x="3168" y="5906"/>
                  </a:lnTo>
                  <a:cubicBezTo>
                    <a:pt x="2922" y="5947"/>
                    <a:pt x="2779" y="5967"/>
                    <a:pt x="2514" y="5967"/>
                  </a:cubicBezTo>
                  <a:cubicBezTo>
                    <a:pt x="2207" y="5967"/>
                    <a:pt x="2003" y="5845"/>
                    <a:pt x="2003" y="5436"/>
                  </a:cubicBezTo>
                  <a:lnTo>
                    <a:pt x="2003" y="2657"/>
                  </a:lnTo>
                  <a:lnTo>
                    <a:pt x="3168" y="2657"/>
                  </a:lnTo>
                  <a:lnTo>
                    <a:pt x="3168" y="1635"/>
                  </a:lnTo>
                  <a:lnTo>
                    <a:pt x="2003" y="1635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7" name="Google Shape;407;g2fc26f5d98e_0_853"/>
            <p:cNvSpPr/>
            <p:nvPr/>
          </p:nvSpPr>
          <p:spPr>
            <a:xfrm>
              <a:off x="6879700" y="2754800"/>
              <a:ext cx="32200" cy="189550"/>
            </a:xfrm>
            <a:custGeom>
              <a:avLst/>
              <a:gdLst/>
              <a:ahLst/>
              <a:cxnLst/>
              <a:rect l="l" t="t" r="r" b="b"/>
              <a:pathLst>
                <a:path w="1288" h="7582" extrusionOk="0">
                  <a:moveTo>
                    <a:pt x="0" y="1"/>
                  </a:moveTo>
                  <a:lnTo>
                    <a:pt x="0" y="1370"/>
                  </a:lnTo>
                  <a:lnTo>
                    <a:pt x="1288" y="1370"/>
                  </a:lnTo>
                  <a:lnTo>
                    <a:pt x="1288" y="1"/>
                  </a:lnTo>
                  <a:close/>
                  <a:moveTo>
                    <a:pt x="0" y="2187"/>
                  </a:moveTo>
                  <a:lnTo>
                    <a:pt x="0" y="7582"/>
                  </a:lnTo>
                  <a:lnTo>
                    <a:pt x="1288" y="7582"/>
                  </a:lnTo>
                  <a:lnTo>
                    <a:pt x="1288" y="2187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8" name="Google Shape;408;g2fc26f5d98e_0_853"/>
            <p:cNvSpPr/>
            <p:nvPr/>
          </p:nvSpPr>
          <p:spPr>
            <a:xfrm>
              <a:off x="6939975" y="2806925"/>
              <a:ext cx="122625" cy="188000"/>
            </a:xfrm>
            <a:custGeom>
              <a:avLst/>
              <a:gdLst/>
              <a:ahLst/>
              <a:cxnLst/>
              <a:rect l="l" t="t" r="r" b="b"/>
              <a:pathLst>
                <a:path w="4905" h="7520" extrusionOk="0">
                  <a:moveTo>
                    <a:pt x="2432" y="1083"/>
                  </a:moveTo>
                  <a:cubicBezTo>
                    <a:pt x="3107" y="1083"/>
                    <a:pt x="3638" y="1471"/>
                    <a:pt x="3638" y="2125"/>
                  </a:cubicBezTo>
                  <a:lnTo>
                    <a:pt x="3638" y="3453"/>
                  </a:lnTo>
                  <a:cubicBezTo>
                    <a:pt x="3638" y="4230"/>
                    <a:pt x="3025" y="4516"/>
                    <a:pt x="2473" y="4516"/>
                  </a:cubicBezTo>
                  <a:cubicBezTo>
                    <a:pt x="1819" y="4516"/>
                    <a:pt x="1308" y="4128"/>
                    <a:pt x="1308" y="3474"/>
                  </a:cubicBezTo>
                  <a:lnTo>
                    <a:pt x="1308" y="2146"/>
                  </a:lnTo>
                  <a:cubicBezTo>
                    <a:pt x="1308" y="1369"/>
                    <a:pt x="1901" y="1083"/>
                    <a:pt x="2432" y="1083"/>
                  </a:cubicBezTo>
                  <a:close/>
                  <a:moveTo>
                    <a:pt x="2228" y="0"/>
                  </a:moveTo>
                  <a:cubicBezTo>
                    <a:pt x="1022" y="0"/>
                    <a:pt x="1" y="715"/>
                    <a:pt x="1" y="2186"/>
                  </a:cubicBezTo>
                  <a:lnTo>
                    <a:pt x="1" y="3494"/>
                  </a:lnTo>
                  <a:cubicBezTo>
                    <a:pt x="1" y="4863"/>
                    <a:pt x="961" y="5619"/>
                    <a:pt x="2126" y="5619"/>
                  </a:cubicBezTo>
                  <a:cubicBezTo>
                    <a:pt x="2616" y="5619"/>
                    <a:pt x="3352" y="5313"/>
                    <a:pt x="3658" y="4884"/>
                  </a:cubicBezTo>
                  <a:lnTo>
                    <a:pt x="3658" y="7520"/>
                  </a:lnTo>
                  <a:lnTo>
                    <a:pt x="4905" y="7520"/>
                  </a:lnTo>
                  <a:lnTo>
                    <a:pt x="4905" y="82"/>
                  </a:lnTo>
                  <a:lnTo>
                    <a:pt x="3638" y="82"/>
                  </a:lnTo>
                  <a:lnTo>
                    <a:pt x="3638" y="654"/>
                  </a:lnTo>
                  <a:lnTo>
                    <a:pt x="3597" y="654"/>
                  </a:lnTo>
                  <a:cubicBezTo>
                    <a:pt x="3331" y="307"/>
                    <a:pt x="2820" y="0"/>
                    <a:pt x="2228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9" name="Google Shape;409;g2fc26f5d98e_0_853"/>
            <p:cNvSpPr/>
            <p:nvPr/>
          </p:nvSpPr>
          <p:spPr>
            <a:xfrm>
              <a:off x="7096300" y="2809475"/>
              <a:ext cx="117000" cy="137425"/>
            </a:xfrm>
            <a:custGeom>
              <a:avLst/>
              <a:gdLst/>
              <a:ahLst/>
              <a:cxnLst/>
              <a:rect l="l" t="t" r="r" b="b"/>
              <a:pathLst>
                <a:path w="4680" h="5497" extrusionOk="0">
                  <a:moveTo>
                    <a:pt x="0" y="0"/>
                  </a:moveTo>
                  <a:lnTo>
                    <a:pt x="0" y="3433"/>
                  </a:lnTo>
                  <a:cubicBezTo>
                    <a:pt x="0" y="4720"/>
                    <a:pt x="675" y="5497"/>
                    <a:pt x="1880" y="5497"/>
                  </a:cubicBezTo>
                  <a:cubicBezTo>
                    <a:pt x="2493" y="5497"/>
                    <a:pt x="3045" y="5252"/>
                    <a:pt x="3413" y="4720"/>
                  </a:cubicBezTo>
                  <a:lnTo>
                    <a:pt x="3433" y="4720"/>
                  </a:lnTo>
                  <a:lnTo>
                    <a:pt x="3433" y="5395"/>
                  </a:lnTo>
                  <a:lnTo>
                    <a:pt x="4680" y="5395"/>
                  </a:lnTo>
                  <a:lnTo>
                    <a:pt x="4680" y="0"/>
                  </a:lnTo>
                  <a:lnTo>
                    <a:pt x="3392" y="0"/>
                  </a:lnTo>
                  <a:lnTo>
                    <a:pt x="3392" y="3004"/>
                  </a:lnTo>
                  <a:cubicBezTo>
                    <a:pt x="3392" y="3924"/>
                    <a:pt x="3004" y="4373"/>
                    <a:pt x="2289" y="4373"/>
                  </a:cubicBezTo>
                  <a:cubicBezTo>
                    <a:pt x="1635" y="4373"/>
                    <a:pt x="1288" y="3944"/>
                    <a:pt x="1288" y="3127"/>
                  </a:cubicBezTo>
                  <a:lnTo>
                    <a:pt x="1288" y="0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0" name="Google Shape;410;g2fc26f5d98e_0_853"/>
            <p:cNvSpPr/>
            <p:nvPr/>
          </p:nvSpPr>
          <p:spPr>
            <a:xfrm>
              <a:off x="7240350" y="2806925"/>
              <a:ext cx="120075" cy="140500"/>
            </a:xfrm>
            <a:custGeom>
              <a:avLst/>
              <a:gdLst/>
              <a:ahLst/>
              <a:cxnLst/>
              <a:rect l="l" t="t" r="r" b="b"/>
              <a:pathLst>
                <a:path w="4803" h="5620" extrusionOk="0">
                  <a:moveTo>
                    <a:pt x="2473" y="1083"/>
                  </a:moveTo>
                  <a:cubicBezTo>
                    <a:pt x="3005" y="1083"/>
                    <a:pt x="3515" y="1390"/>
                    <a:pt x="3515" y="2125"/>
                  </a:cubicBezTo>
                  <a:lnTo>
                    <a:pt x="3515" y="2268"/>
                  </a:lnTo>
                  <a:lnTo>
                    <a:pt x="1329" y="2268"/>
                  </a:lnTo>
                  <a:lnTo>
                    <a:pt x="1329" y="2186"/>
                  </a:lnTo>
                  <a:cubicBezTo>
                    <a:pt x="1329" y="1390"/>
                    <a:pt x="1922" y="1083"/>
                    <a:pt x="2473" y="1083"/>
                  </a:cubicBezTo>
                  <a:close/>
                  <a:moveTo>
                    <a:pt x="2473" y="0"/>
                  </a:moveTo>
                  <a:cubicBezTo>
                    <a:pt x="1145" y="0"/>
                    <a:pt x="1" y="838"/>
                    <a:pt x="1" y="2370"/>
                  </a:cubicBezTo>
                  <a:lnTo>
                    <a:pt x="1" y="3413"/>
                  </a:lnTo>
                  <a:cubicBezTo>
                    <a:pt x="1" y="4884"/>
                    <a:pt x="1186" y="5619"/>
                    <a:pt x="2514" y="5619"/>
                  </a:cubicBezTo>
                  <a:cubicBezTo>
                    <a:pt x="3475" y="5619"/>
                    <a:pt x="4312" y="5252"/>
                    <a:pt x="4741" y="4414"/>
                  </a:cubicBezTo>
                  <a:lnTo>
                    <a:pt x="3740" y="3842"/>
                  </a:lnTo>
                  <a:cubicBezTo>
                    <a:pt x="3475" y="4250"/>
                    <a:pt x="3005" y="4536"/>
                    <a:pt x="2575" y="4536"/>
                  </a:cubicBezTo>
                  <a:cubicBezTo>
                    <a:pt x="1901" y="4536"/>
                    <a:pt x="1329" y="4148"/>
                    <a:pt x="1329" y="3453"/>
                  </a:cubicBezTo>
                  <a:lnTo>
                    <a:pt x="1329" y="3167"/>
                  </a:lnTo>
                  <a:lnTo>
                    <a:pt x="4803" y="3167"/>
                  </a:lnTo>
                  <a:lnTo>
                    <a:pt x="4803" y="2125"/>
                  </a:lnTo>
                  <a:cubicBezTo>
                    <a:pt x="4803" y="695"/>
                    <a:pt x="3638" y="0"/>
                    <a:pt x="247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1" name="Google Shape;411;g2fc26f5d98e_0_853"/>
            <p:cNvSpPr/>
            <p:nvPr/>
          </p:nvSpPr>
          <p:spPr>
            <a:xfrm>
              <a:off x="5699125" y="3072550"/>
              <a:ext cx="122625" cy="191075"/>
            </a:xfrm>
            <a:custGeom>
              <a:avLst/>
              <a:gdLst/>
              <a:ahLst/>
              <a:cxnLst/>
              <a:rect l="l" t="t" r="r" b="b"/>
              <a:pathLst>
                <a:path w="4905" h="7643" extrusionOk="0">
                  <a:moveTo>
                    <a:pt x="2432" y="3107"/>
                  </a:moveTo>
                  <a:cubicBezTo>
                    <a:pt x="3086" y="3107"/>
                    <a:pt x="3617" y="3495"/>
                    <a:pt x="3617" y="4149"/>
                  </a:cubicBezTo>
                  <a:lnTo>
                    <a:pt x="3617" y="5477"/>
                  </a:lnTo>
                  <a:cubicBezTo>
                    <a:pt x="3617" y="6253"/>
                    <a:pt x="3004" y="6540"/>
                    <a:pt x="2473" y="6540"/>
                  </a:cubicBezTo>
                  <a:cubicBezTo>
                    <a:pt x="1819" y="6540"/>
                    <a:pt x="1308" y="6151"/>
                    <a:pt x="1308" y="5497"/>
                  </a:cubicBezTo>
                  <a:lnTo>
                    <a:pt x="1308" y="4169"/>
                  </a:lnTo>
                  <a:cubicBezTo>
                    <a:pt x="1308" y="3393"/>
                    <a:pt x="1901" y="3107"/>
                    <a:pt x="2432" y="3107"/>
                  </a:cubicBezTo>
                  <a:close/>
                  <a:moveTo>
                    <a:pt x="3617" y="1"/>
                  </a:moveTo>
                  <a:lnTo>
                    <a:pt x="3617" y="2678"/>
                  </a:lnTo>
                  <a:lnTo>
                    <a:pt x="3597" y="2678"/>
                  </a:lnTo>
                  <a:cubicBezTo>
                    <a:pt x="3311" y="2310"/>
                    <a:pt x="2820" y="2003"/>
                    <a:pt x="2228" y="2003"/>
                  </a:cubicBezTo>
                  <a:cubicBezTo>
                    <a:pt x="1022" y="2003"/>
                    <a:pt x="0" y="2739"/>
                    <a:pt x="0" y="4210"/>
                  </a:cubicBezTo>
                  <a:lnTo>
                    <a:pt x="0" y="5518"/>
                  </a:lnTo>
                  <a:cubicBezTo>
                    <a:pt x="0" y="6887"/>
                    <a:pt x="940" y="7643"/>
                    <a:pt x="2125" y="7643"/>
                  </a:cubicBezTo>
                  <a:cubicBezTo>
                    <a:pt x="2616" y="7643"/>
                    <a:pt x="3331" y="7336"/>
                    <a:pt x="3637" y="6907"/>
                  </a:cubicBezTo>
                  <a:lnTo>
                    <a:pt x="3658" y="6907"/>
                  </a:lnTo>
                  <a:lnTo>
                    <a:pt x="3658" y="7520"/>
                  </a:lnTo>
                  <a:lnTo>
                    <a:pt x="4904" y="7520"/>
                  </a:lnTo>
                  <a:lnTo>
                    <a:pt x="4904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2" name="Google Shape;412;g2fc26f5d98e_0_853"/>
            <p:cNvSpPr/>
            <p:nvPr/>
          </p:nvSpPr>
          <p:spPr>
            <a:xfrm>
              <a:off x="5854925" y="3125675"/>
              <a:ext cx="117525" cy="137450"/>
            </a:xfrm>
            <a:custGeom>
              <a:avLst/>
              <a:gdLst/>
              <a:ahLst/>
              <a:cxnLst/>
              <a:rect l="l" t="t" r="r" b="b"/>
              <a:pathLst>
                <a:path w="4701" h="5498" extrusionOk="0">
                  <a:moveTo>
                    <a:pt x="1" y="1"/>
                  </a:moveTo>
                  <a:lnTo>
                    <a:pt x="1" y="3434"/>
                  </a:lnTo>
                  <a:cubicBezTo>
                    <a:pt x="1" y="4721"/>
                    <a:pt x="695" y="5498"/>
                    <a:pt x="1901" y="5498"/>
                  </a:cubicBezTo>
                  <a:cubicBezTo>
                    <a:pt x="2494" y="5498"/>
                    <a:pt x="3066" y="5252"/>
                    <a:pt x="3413" y="4721"/>
                  </a:cubicBezTo>
                  <a:lnTo>
                    <a:pt x="3454" y="4721"/>
                  </a:lnTo>
                  <a:lnTo>
                    <a:pt x="3454" y="5395"/>
                  </a:lnTo>
                  <a:lnTo>
                    <a:pt x="4700" y="5395"/>
                  </a:lnTo>
                  <a:lnTo>
                    <a:pt x="4700" y="1"/>
                  </a:lnTo>
                  <a:lnTo>
                    <a:pt x="3413" y="1"/>
                  </a:lnTo>
                  <a:lnTo>
                    <a:pt x="3413" y="3005"/>
                  </a:lnTo>
                  <a:cubicBezTo>
                    <a:pt x="3413" y="3924"/>
                    <a:pt x="3004" y="4374"/>
                    <a:pt x="2310" y="4374"/>
                  </a:cubicBezTo>
                  <a:cubicBezTo>
                    <a:pt x="1656" y="4374"/>
                    <a:pt x="1288" y="3945"/>
                    <a:pt x="1288" y="3127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3" name="Google Shape;413;g2fc26f5d98e_0_853"/>
            <p:cNvSpPr/>
            <p:nvPr/>
          </p:nvSpPr>
          <p:spPr>
            <a:xfrm>
              <a:off x="6067950" y="3069500"/>
              <a:ext cx="147150" cy="194125"/>
            </a:xfrm>
            <a:custGeom>
              <a:avLst/>
              <a:gdLst/>
              <a:ahLst/>
              <a:cxnLst/>
              <a:rect l="l" t="t" r="r" b="b"/>
              <a:pathLst>
                <a:path w="5886" h="7765" extrusionOk="0">
                  <a:moveTo>
                    <a:pt x="3004" y="0"/>
                  </a:moveTo>
                  <a:cubicBezTo>
                    <a:pt x="1370" y="0"/>
                    <a:pt x="1" y="981"/>
                    <a:pt x="1" y="2759"/>
                  </a:cubicBezTo>
                  <a:lnTo>
                    <a:pt x="1" y="5170"/>
                  </a:lnTo>
                  <a:cubicBezTo>
                    <a:pt x="1" y="6845"/>
                    <a:pt x="1431" y="7765"/>
                    <a:pt x="3066" y="7765"/>
                  </a:cubicBezTo>
                  <a:cubicBezTo>
                    <a:pt x="4496" y="7765"/>
                    <a:pt x="5886" y="6968"/>
                    <a:pt x="5886" y="5292"/>
                  </a:cubicBezTo>
                  <a:lnTo>
                    <a:pt x="5886" y="5068"/>
                  </a:lnTo>
                  <a:lnTo>
                    <a:pt x="4557" y="5068"/>
                  </a:lnTo>
                  <a:lnTo>
                    <a:pt x="4557" y="5170"/>
                  </a:lnTo>
                  <a:cubicBezTo>
                    <a:pt x="4557" y="6151"/>
                    <a:pt x="3760" y="6518"/>
                    <a:pt x="3066" y="6518"/>
                  </a:cubicBezTo>
                  <a:cubicBezTo>
                    <a:pt x="2187" y="6518"/>
                    <a:pt x="1411" y="6008"/>
                    <a:pt x="1411" y="5109"/>
                  </a:cubicBezTo>
                  <a:lnTo>
                    <a:pt x="1411" y="2697"/>
                  </a:lnTo>
                  <a:cubicBezTo>
                    <a:pt x="1411" y="1614"/>
                    <a:pt x="2289" y="1247"/>
                    <a:pt x="3004" y="1247"/>
                  </a:cubicBezTo>
                  <a:cubicBezTo>
                    <a:pt x="3699" y="1247"/>
                    <a:pt x="4557" y="1614"/>
                    <a:pt x="4557" y="2595"/>
                  </a:cubicBezTo>
                  <a:lnTo>
                    <a:pt x="4557" y="2718"/>
                  </a:lnTo>
                  <a:lnTo>
                    <a:pt x="5886" y="2718"/>
                  </a:lnTo>
                  <a:lnTo>
                    <a:pt x="5886" y="2473"/>
                  </a:lnTo>
                  <a:cubicBezTo>
                    <a:pt x="5886" y="797"/>
                    <a:pt x="4455" y="0"/>
                    <a:pt x="3004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4" name="Google Shape;414;g2fc26f5d98e_0_853"/>
            <p:cNvSpPr/>
            <p:nvPr/>
          </p:nvSpPr>
          <p:spPr>
            <a:xfrm>
              <a:off x="6239075" y="3123125"/>
              <a:ext cx="122650" cy="140500"/>
            </a:xfrm>
            <a:custGeom>
              <a:avLst/>
              <a:gdLst/>
              <a:ahLst/>
              <a:cxnLst/>
              <a:rect l="l" t="t" r="r" b="b"/>
              <a:pathLst>
                <a:path w="4906" h="5620" extrusionOk="0">
                  <a:moveTo>
                    <a:pt x="2433" y="1104"/>
                  </a:moveTo>
                  <a:cubicBezTo>
                    <a:pt x="3087" y="1104"/>
                    <a:pt x="3597" y="1472"/>
                    <a:pt x="3597" y="2126"/>
                  </a:cubicBezTo>
                  <a:lnTo>
                    <a:pt x="3597" y="3474"/>
                  </a:lnTo>
                  <a:cubicBezTo>
                    <a:pt x="3597" y="4251"/>
                    <a:pt x="3005" y="4537"/>
                    <a:pt x="2474" y="4537"/>
                  </a:cubicBezTo>
                  <a:cubicBezTo>
                    <a:pt x="1799" y="4537"/>
                    <a:pt x="1309" y="4149"/>
                    <a:pt x="1309" y="3495"/>
                  </a:cubicBezTo>
                  <a:lnTo>
                    <a:pt x="1309" y="2167"/>
                  </a:lnTo>
                  <a:cubicBezTo>
                    <a:pt x="1309" y="1390"/>
                    <a:pt x="1901" y="1104"/>
                    <a:pt x="2433" y="1104"/>
                  </a:cubicBezTo>
                  <a:close/>
                  <a:moveTo>
                    <a:pt x="2433" y="1"/>
                  </a:moveTo>
                  <a:cubicBezTo>
                    <a:pt x="1247" y="1"/>
                    <a:pt x="1" y="798"/>
                    <a:pt x="1" y="2269"/>
                  </a:cubicBezTo>
                  <a:lnTo>
                    <a:pt x="1" y="3495"/>
                  </a:lnTo>
                  <a:cubicBezTo>
                    <a:pt x="1" y="4884"/>
                    <a:pt x="1166" y="5620"/>
                    <a:pt x="2474" y="5620"/>
                  </a:cubicBezTo>
                  <a:cubicBezTo>
                    <a:pt x="3659" y="5620"/>
                    <a:pt x="4905" y="4823"/>
                    <a:pt x="4905" y="3352"/>
                  </a:cubicBezTo>
                  <a:lnTo>
                    <a:pt x="4905" y="2248"/>
                  </a:lnTo>
                  <a:cubicBezTo>
                    <a:pt x="4905" y="859"/>
                    <a:pt x="3740" y="1"/>
                    <a:pt x="243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5" name="Google Shape;415;g2fc26f5d98e_0_853"/>
            <p:cNvSpPr/>
            <p:nvPr/>
          </p:nvSpPr>
          <p:spPr>
            <a:xfrm>
              <a:off x="6390300" y="3123125"/>
              <a:ext cx="117000" cy="137450"/>
            </a:xfrm>
            <a:custGeom>
              <a:avLst/>
              <a:gdLst/>
              <a:ahLst/>
              <a:cxnLst/>
              <a:rect l="l" t="t" r="r" b="b"/>
              <a:pathLst>
                <a:path w="4680" h="5498" extrusionOk="0">
                  <a:moveTo>
                    <a:pt x="2800" y="1"/>
                  </a:moveTo>
                  <a:cubicBezTo>
                    <a:pt x="2207" y="1"/>
                    <a:pt x="1635" y="246"/>
                    <a:pt x="1267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473"/>
                  </a:lnTo>
                  <a:cubicBezTo>
                    <a:pt x="1288" y="1554"/>
                    <a:pt x="1697" y="1124"/>
                    <a:pt x="2391" y="1124"/>
                  </a:cubicBezTo>
                  <a:cubicBezTo>
                    <a:pt x="3045" y="1124"/>
                    <a:pt x="3393" y="1554"/>
                    <a:pt x="3393" y="2371"/>
                  </a:cubicBezTo>
                  <a:lnTo>
                    <a:pt x="3393" y="5497"/>
                  </a:lnTo>
                  <a:lnTo>
                    <a:pt x="4680" y="5497"/>
                  </a:lnTo>
                  <a:lnTo>
                    <a:pt x="4680" y="2044"/>
                  </a:lnTo>
                  <a:cubicBezTo>
                    <a:pt x="4680" y="757"/>
                    <a:pt x="4006" y="1"/>
                    <a:pt x="2800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6" name="Google Shape;416;g2fc26f5d98e_0_853"/>
            <p:cNvSpPr/>
            <p:nvPr/>
          </p:nvSpPr>
          <p:spPr>
            <a:xfrm>
              <a:off x="6534350" y="3123125"/>
              <a:ext cx="121100" cy="189050"/>
            </a:xfrm>
            <a:custGeom>
              <a:avLst/>
              <a:gdLst/>
              <a:ahLst/>
              <a:cxnLst/>
              <a:rect l="l" t="t" r="r" b="b"/>
              <a:pathLst>
                <a:path w="4844" h="7562" extrusionOk="0">
                  <a:moveTo>
                    <a:pt x="2433" y="1104"/>
                  </a:moveTo>
                  <a:cubicBezTo>
                    <a:pt x="3107" y="1104"/>
                    <a:pt x="3597" y="1472"/>
                    <a:pt x="3597" y="2126"/>
                  </a:cubicBezTo>
                  <a:lnTo>
                    <a:pt x="3597" y="3331"/>
                  </a:lnTo>
                  <a:cubicBezTo>
                    <a:pt x="3597" y="4108"/>
                    <a:pt x="3005" y="4394"/>
                    <a:pt x="2473" y="4394"/>
                  </a:cubicBezTo>
                  <a:cubicBezTo>
                    <a:pt x="1820" y="4394"/>
                    <a:pt x="1309" y="4006"/>
                    <a:pt x="1309" y="3352"/>
                  </a:cubicBezTo>
                  <a:lnTo>
                    <a:pt x="1309" y="2167"/>
                  </a:lnTo>
                  <a:cubicBezTo>
                    <a:pt x="1309" y="1390"/>
                    <a:pt x="1901" y="1104"/>
                    <a:pt x="2433" y="1104"/>
                  </a:cubicBezTo>
                  <a:close/>
                  <a:moveTo>
                    <a:pt x="2126" y="1"/>
                  </a:moveTo>
                  <a:cubicBezTo>
                    <a:pt x="920" y="1"/>
                    <a:pt x="1" y="798"/>
                    <a:pt x="1" y="2269"/>
                  </a:cubicBezTo>
                  <a:lnTo>
                    <a:pt x="1" y="3290"/>
                  </a:lnTo>
                  <a:cubicBezTo>
                    <a:pt x="1" y="4680"/>
                    <a:pt x="839" y="5416"/>
                    <a:pt x="2146" y="5416"/>
                  </a:cubicBezTo>
                  <a:cubicBezTo>
                    <a:pt x="2739" y="5416"/>
                    <a:pt x="3229" y="5191"/>
                    <a:pt x="3577" y="4721"/>
                  </a:cubicBezTo>
                  <a:lnTo>
                    <a:pt x="3597" y="4721"/>
                  </a:lnTo>
                  <a:lnTo>
                    <a:pt x="3597" y="5273"/>
                  </a:lnTo>
                  <a:cubicBezTo>
                    <a:pt x="3597" y="6049"/>
                    <a:pt x="3168" y="6539"/>
                    <a:pt x="2392" y="6539"/>
                  </a:cubicBezTo>
                  <a:cubicBezTo>
                    <a:pt x="1922" y="6539"/>
                    <a:pt x="1554" y="6335"/>
                    <a:pt x="1309" y="5824"/>
                  </a:cubicBezTo>
                  <a:lnTo>
                    <a:pt x="83" y="6253"/>
                  </a:lnTo>
                  <a:cubicBezTo>
                    <a:pt x="348" y="7152"/>
                    <a:pt x="1411" y="7561"/>
                    <a:pt x="2269" y="7561"/>
                  </a:cubicBezTo>
                  <a:cubicBezTo>
                    <a:pt x="4149" y="7561"/>
                    <a:pt x="4844" y="6294"/>
                    <a:pt x="4844" y="5048"/>
                  </a:cubicBezTo>
                  <a:lnTo>
                    <a:pt x="4844" y="103"/>
                  </a:lnTo>
                  <a:lnTo>
                    <a:pt x="3618" y="103"/>
                  </a:lnTo>
                  <a:lnTo>
                    <a:pt x="3618" y="736"/>
                  </a:lnTo>
                  <a:lnTo>
                    <a:pt x="3597" y="736"/>
                  </a:lnTo>
                  <a:cubicBezTo>
                    <a:pt x="3311" y="328"/>
                    <a:pt x="2759" y="1"/>
                    <a:pt x="2126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7" name="Google Shape;417;g2fc26f5d98e_0_853"/>
            <p:cNvSpPr/>
            <p:nvPr/>
          </p:nvSpPr>
          <p:spPr>
            <a:xfrm>
              <a:off x="6683025" y="3123125"/>
              <a:ext cx="123125" cy="140500"/>
            </a:xfrm>
            <a:custGeom>
              <a:avLst/>
              <a:gdLst/>
              <a:ahLst/>
              <a:cxnLst/>
              <a:rect l="l" t="t" r="r" b="b"/>
              <a:pathLst>
                <a:path w="4925" h="5620" extrusionOk="0">
                  <a:moveTo>
                    <a:pt x="2432" y="1104"/>
                  </a:moveTo>
                  <a:cubicBezTo>
                    <a:pt x="3106" y="1104"/>
                    <a:pt x="3617" y="1472"/>
                    <a:pt x="3617" y="2126"/>
                  </a:cubicBezTo>
                  <a:lnTo>
                    <a:pt x="3617" y="3474"/>
                  </a:lnTo>
                  <a:cubicBezTo>
                    <a:pt x="3617" y="4251"/>
                    <a:pt x="3024" y="4537"/>
                    <a:pt x="2493" y="4537"/>
                  </a:cubicBezTo>
                  <a:cubicBezTo>
                    <a:pt x="1819" y="4537"/>
                    <a:pt x="1308" y="4149"/>
                    <a:pt x="1308" y="3495"/>
                  </a:cubicBezTo>
                  <a:lnTo>
                    <a:pt x="1308" y="2167"/>
                  </a:lnTo>
                  <a:cubicBezTo>
                    <a:pt x="1308" y="1390"/>
                    <a:pt x="1901" y="1104"/>
                    <a:pt x="2432" y="1104"/>
                  </a:cubicBezTo>
                  <a:close/>
                  <a:moveTo>
                    <a:pt x="2432" y="1"/>
                  </a:moveTo>
                  <a:cubicBezTo>
                    <a:pt x="1247" y="1"/>
                    <a:pt x="0" y="798"/>
                    <a:pt x="0" y="2269"/>
                  </a:cubicBezTo>
                  <a:lnTo>
                    <a:pt x="0" y="3495"/>
                  </a:lnTo>
                  <a:cubicBezTo>
                    <a:pt x="0" y="4884"/>
                    <a:pt x="1185" y="5620"/>
                    <a:pt x="2493" y="5620"/>
                  </a:cubicBezTo>
                  <a:cubicBezTo>
                    <a:pt x="3678" y="5620"/>
                    <a:pt x="4925" y="4823"/>
                    <a:pt x="4925" y="3352"/>
                  </a:cubicBezTo>
                  <a:lnTo>
                    <a:pt x="4925" y="2248"/>
                  </a:lnTo>
                  <a:cubicBezTo>
                    <a:pt x="4925" y="859"/>
                    <a:pt x="3740" y="1"/>
                    <a:pt x="2432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8" name="Google Shape;418;g2fc26f5d98e_0_853"/>
            <p:cNvSpPr/>
            <p:nvPr/>
          </p:nvSpPr>
          <p:spPr>
            <a:xfrm>
              <a:off x="5432975" y="2440125"/>
              <a:ext cx="21475" cy="823500"/>
            </a:xfrm>
            <a:custGeom>
              <a:avLst/>
              <a:gdLst/>
              <a:ahLst/>
              <a:cxnLst/>
              <a:rect l="l" t="t" r="r" b="b"/>
              <a:pathLst>
                <a:path w="859" h="32940" extrusionOk="0">
                  <a:moveTo>
                    <a:pt x="0" y="1"/>
                  </a:moveTo>
                  <a:lnTo>
                    <a:pt x="0" y="32940"/>
                  </a:lnTo>
                  <a:lnTo>
                    <a:pt x="858" y="32940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64C8F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2f1c646a89f_0_462"/>
          <p:cNvSpPr txBox="1"/>
          <p:nvPr/>
        </p:nvSpPr>
        <p:spPr>
          <a:xfrm>
            <a:off x="351587" y="291187"/>
            <a:ext cx="8702358" cy="40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2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Quelles leçons tirées de l’expérience et quelles recommandations aux autres pays ?</a:t>
            </a:r>
            <a:endParaRPr sz="2200" b="1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5" name="Google Shape;2255;g2f1c646a89f_0_462"/>
          <p:cNvSpPr/>
          <p:nvPr/>
        </p:nvSpPr>
        <p:spPr>
          <a:xfrm>
            <a:off x="0" y="204181"/>
            <a:ext cx="176700" cy="491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50" y="1004453"/>
            <a:ext cx="8827050" cy="403589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3"/>
            <a:r>
              <a:rPr lang="fr-FR" sz="1600" b="1" i="1" dirty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Leçons tirées</a:t>
            </a:r>
          </a:p>
          <a:p>
            <a:pPr marL="989013" lvl="3" indent="-285750">
              <a:buFont typeface="Wingdings" panose="05000000000000000000" pitchFamily="2" charset="2"/>
              <a:buChar char="Ø"/>
            </a:pPr>
            <a:r>
              <a:rPr lang="fr-FR" sz="1600" b="1" i="1" dirty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Le choix du DHIS2 est atout majeur dans la mise en œuvre du Registre Electronique de Vaccination ;</a:t>
            </a:r>
          </a:p>
          <a:p>
            <a:pPr marL="989013" lvl="3" indent="-285750">
              <a:buFont typeface="Wingdings" panose="05000000000000000000" pitchFamily="2" charset="2"/>
              <a:buChar char="Ø"/>
            </a:pPr>
            <a:r>
              <a:rPr lang="fr-FR" sz="1600" b="1" i="1" dirty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La mise en place d’une équipe de coordination de la mise en œuvre du Registre Electronique a permis de fédérer l’expertise des ministères de la santé et de l’intérieur.</a:t>
            </a:r>
          </a:p>
          <a:p>
            <a:pPr marL="989013" lvl="3" indent="-285750">
              <a:buFont typeface="Wingdings" panose="05000000000000000000" pitchFamily="2" charset="2"/>
              <a:buChar char="Ø"/>
            </a:pPr>
            <a:r>
              <a:rPr lang="fr-FR" sz="1600" b="1" i="1" dirty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L’assurance de la pérennisation en s’appuyant sur les gestionnaires des données au niveau des zones de santé.</a:t>
            </a:r>
          </a:p>
          <a:p>
            <a:pPr lvl="3"/>
            <a:r>
              <a:rPr lang="fr-FR" sz="1600" b="1" i="1" dirty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Défis</a:t>
            </a:r>
          </a:p>
          <a:p>
            <a:pPr marL="989013" lvl="3" indent="-285750">
              <a:buFont typeface="Wingdings" panose="05000000000000000000" pitchFamily="2" charset="2"/>
              <a:buChar char="Ø"/>
            </a:pPr>
            <a:r>
              <a:rPr lang="fr-FR" sz="1600" b="1" i="1" dirty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Le mécanisme de financement du projet non géré totalement par le PEV</a:t>
            </a:r>
          </a:p>
          <a:p>
            <a:pPr marL="989013" lvl="3" indent="-285750">
              <a:buFont typeface="Wingdings" panose="05000000000000000000" pitchFamily="2" charset="2"/>
              <a:buChar char="Ø"/>
            </a:pPr>
            <a:r>
              <a:rPr lang="fr-FR" sz="1600" b="1" i="1" dirty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Le niveau des prestataires du Ministère de l’intérieur  est à améliorer dans le domaine de informatique.</a:t>
            </a:r>
          </a:p>
          <a:p>
            <a:pPr marL="989013" lvl="3" indent="-285750">
              <a:buFont typeface="Wingdings" panose="05000000000000000000" pitchFamily="2" charset="2"/>
              <a:buChar char="Ø"/>
            </a:pPr>
            <a:r>
              <a:rPr lang="fr-FR" sz="1600" b="1" i="1" dirty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Manque de rationalisation: l’opportunité du projet d’enregistrement des prestataires sur le paiement numérique peut aider à accélérer la mise à l’échelle. </a:t>
            </a:r>
          </a:p>
          <a:p>
            <a:pPr marL="989013" lvl="3" indent="-285750">
              <a:buFont typeface="Wingdings" panose="05000000000000000000" pitchFamily="2" charset="2"/>
              <a:buChar char="Ø"/>
            </a:pPr>
            <a:r>
              <a:rPr lang="fr-FR" sz="1600" b="1" i="1" dirty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Les frais techniques de l’équipe de coordination non validés par l’UNICEF.</a:t>
            </a:r>
            <a:r>
              <a:rPr lang="fr" sz="1600" dirty="0">
                <a:ln/>
                <a:solidFill>
                  <a:schemeClr val="bg1"/>
                </a:solidFill>
                <a:latin typeface="Fira Sans" panose="020B0503050000020004" pitchFamily="34" charset="0"/>
              </a:rPr>
              <a:t>ppuyé par l'ANICNS, la DGOGSS ainsi que le PEV impliqué dans la mise en œuvre de la digitalisation en routine et campagnes pour le renforcement du système d'information.</a:t>
            </a:r>
            <a:endParaRPr lang="fr-FR" sz="1600" dirty="0">
              <a:solidFill>
                <a:schemeClr val="bg1"/>
              </a:solidFill>
            </a:endParaRPr>
          </a:p>
          <a:p>
            <a:endParaRPr lang="fr-FR" sz="1600" i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329534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995</Words>
  <Application>Microsoft Macintosh PowerPoint</Application>
  <PresentationFormat>Affichage à l'écran (16:9)</PresentationFormat>
  <Paragraphs>76</Paragraphs>
  <Slides>8</Slides>
  <Notes>8</Notes>
  <HiddenSlides>1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20" baseType="lpstr">
      <vt:lpstr>Times New Roman</vt:lpstr>
      <vt:lpstr>Roboto Condensed</vt:lpstr>
      <vt:lpstr>Calibri</vt:lpstr>
      <vt:lpstr>Roboto Medium</vt:lpstr>
      <vt:lpstr>Arial</vt:lpstr>
      <vt:lpstr>Wingdings</vt:lpstr>
      <vt:lpstr>Roboto</vt:lpstr>
      <vt:lpstr>Fira Sans</vt:lpstr>
      <vt:lpstr>Poppins</vt:lpstr>
      <vt:lpstr>Simple Light</vt:lpstr>
      <vt:lpstr>2_Office Theme</vt:lpstr>
      <vt:lpstr>2_Office Theme</vt:lpstr>
      <vt:lpstr>Implémentation de la digitalisation au PEV-RDC 05 Septembre 2024</vt:lpstr>
      <vt:lpstr>Contexte</vt:lpstr>
      <vt:lpstr> Système d’information sanitaire</vt:lpstr>
      <vt:lpstr>Présentation PowerPoint</vt:lpstr>
      <vt:lpstr>Les leçons tirées</vt:lpstr>
      <vt:lpstr>Les leçons tirées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Implémentation de la digitalisation au PEV-RDC 05 Septembre 2024</dc:title>
  <dc:creator>ASUS;Arsène KABWAYA</dc:creator>
  <cp:lastModifiedBy>Augustin MILABYO</cp:lastModifiedBy>
  <cp:revision>13</cp:revision>
  <dcterms:modified xsi:type="dcterms:W3CDTF">2024-09-08T11:51:16Z</dcterms:modified>
</cp:coreProperties>
</file>